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0" r:id="rId1"/>
  </p:sldMasterIdLst>
  <p:sldIdLst>
    <p:sldId id="267" r:id="rId2"/>
    <p:sldId id="256" r:id="rId3"/>
    <p:sldId id="258" r:id="rId4"/>
    <p:sldId id="261" r:id="rId5"/>
    <p:sldId id="259" r:id="rId6"/>
    <p:sldId id="257" r:id="rId7"/>
    <p:sldId id="260" r:id="rId8"/>
    <p:sldId id="263" r:id="rId9"/>
    <p:sldId id="262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29BE-016E-45A0-8E50-18F84FFFBC4B}" type="datetimeFigureOut">
              <a:rPr lang="ar-OM" smtClean="0"/>
              <a:t>06/08/1442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1D08C34-3316-4BD5-9B0F-D82583D92DD8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1859862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29BE-016E-45A0-8E50-18F84FFFBC4B}" type="datetimeFigureOut">
              <a:rPr lang="ar-OM" smtClean="0"/>
              <a:t>06/08/1442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D08C34-3316-4BD5-9B0F-D82583D92DD8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74376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29BE-016E-45A0-8E50-18F84FFFBC4B}" type="datetimeFigureOut">
              <a:rPr lang="ar-OM" smtClean="0"/>
              <a:t>06/08/1442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D08C34-3316-4BD5-9B0F-D82583D92DD8}" type="slidenum">
              <a:rPr lang="ar-OM" smtClean="0"/>
              <a:t>‹#›</a:t>
            </a:fld>
            <a:endParaRPr lang="ar-OM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2677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29BE-016E-45A0-8E50-18F84FFFBC4B}" type="datetimeFigureOut">
              <a:rPr lang="ar-OM" smtClean="0"/>
              <a:t>06/08/1442</a:t>
            </a:fld>
            <a:endParaRPr lang="ar-O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D08C34-3316-4BD5-9B0F-D82583D92DD8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799894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29BE-016E-45A0-8E50-18F84FFFBC4B}" type="datetimeFigureOut">
              <a:rPr lang="ar-OM" smtClean="0"/>
              <a:t>06/08/1442</a:t>
            </a:fld>
            <a:endParaRPr lang="ar-O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D08C34-3316-4BD5-9B0F-D82583D92DD8}" type="slidenum">
              <a:rPr lang="ar-OM" smtClean="0"/>
              <a:t>‹#›</a:t>
            </a:fld>
            <a:endParaRPr lang="ar-OM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7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29BE-016E-45A0-8E50-18F84FFFBC4B}" type="datetimeFigureOut">
              <a:rPr lang="ar-OM" smtClean="0"/>
              <a:t>06/08/1442</a:t>
            </a:fld>
            <a:endParaRPr lang="ar-O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D08C34-3316-4BD5-9B0F-D82583D92DD8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913359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29BE-016E-45A0-8E50-18F84FFFBC4B}" type="datetimeFigureOut">
              <a:rPr lang="ar-OM" smtClean="0"/>
              <a:t>06/08/1442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08C34-3316-4BD5-9B0F-D82583D92DD8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463141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29BE-016E-45A0-8E50-18F84FFFBC4B}" type="datetimeFigureOut">
              <a:rPr lang="ar-OM" smtClean="0"/>
              <a:t>06/08/1442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08C34-3316-4BD5-9B0F-D82583D92DD8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133996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29BE-016E-45A0-8E50-18F84FFFBC4B}" type="datetimeFigureOut">
              <a:rPr lang="ar-OM" smtClean="0"/>
              <a:t>06/08/1442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08C34-3316-4BD5-9B0F-D82583D92DD8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143000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29BE-016E-45A0-8E50-18F84FFFBC4B}" type="datetimeFigureOut">
              <a:rPr lang="ar-OM" smtClean="0"/>
              <a:t>06/08/1442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D08C34-3316-4BD5-9B0F-D82583D92DD8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799722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29BE-016E-45A0-8E50-18F84FFFBC4B}" type="datetimeFigureOut">
              <a:rPr lang="ar-OM" smtClean="0"/>
              <a:t>06/08/1442</a:t>
            </a:fld>
            <a:endParaRPr lang="ar-O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D08C34-3316-4BD5-9B0F-D82583D92DD8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447636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29BE-016E-45A0-8E50-18F84FFFBC4B}" type="datetimeFigureOut">
              <a:rPr lang="ar-OM" smtClean="0"/>
              <a:t>06/08/1442</a:t>
            </a:fld>
            <a:endParaRPr lang="ar-OM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D08C34-3316-4BD5-9B0F-D82583D92DD8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952095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29BE-016E-45A0-8E50-18F84FFFBC4B}" type="datetimeFigureOut">
              <a:rPr lang="ar-OM" smtClean="0"/>
              <a:t>06/08/1442</a:t>
            </a:fld>
            <a:endParaRPr lang="ar-OM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08C34-3316-4BD5-9B0F-D82583D92DD8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4278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29BE-016E-45A0-8E50-18F84FFFBC4B}" type="datetimeFigureOut">
              <a:rPr lang="ar-OM" smtClean="0"/>
              <a:t>06/08/1442</a:t>
            </a:fld>
            <a:endParaRPr lang="ar-OM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08C34-3316-4BD5-9B0F-D82583D92DD8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107965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29BE-016E-45A0-8E50-18F84FFFBC4B}" type="datetimeFigureOut">
              <a:rPr lang="ar-OM" smtClean="0"/>
              <a:t>06/08/1442</a:t>
            </a:fld>
            <a:endParaRPr lang="ar-O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08C34-3316-4BD5-9B0F-D82583D92DD8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183267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29BE-016E-45A0-8E50-18F84FFFBC4B}" type="datetimeFigureOut">
              <a:rPr lang="ar-OM" smtClean="0"/>
              <a:t>06/08/1442</a:t>
            </a:fld>
            <a:endParaRPr lang="ar-O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D08C34-3316-4BD5-9B0F-D82583D92DD8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424238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F29BE-016E-45A0-8E50-18F84FFFBC4B}" type="datetimeFigureOut">
              <a:rPr lang="ar-OM" smtClean="0"/>
              <a:t>06/08/1442</a:t>
            </a:fld>
            <a:endParaRPr lang="ar-O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O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1D08C34-3316-4BD5-9B0F-D82583D92DD8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858820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: زوايا قطرية مستديرة 1">
            <a:extLst>
              <a:ext uri="{FF2B5EF4-FFF2-40B4-BE49-F238E27FC236}">
                <a16:creationId xmlns:a16="http://schemas.microsoft.com/office/drawing/2014/main" id="{00C4BD54-8E04-41CA-919A-F18B83DEF325}"/>
              </a:ext>
            </a:extLst>
          </p:cNvPr>
          <p:cNvSpPr/>
          <p:nvPr/>
        </p:nvSpPr>
        <p:spPr>
          <a:xfrm>
            <a:off x="1544320" y="1320800"/>
            <a:ext cx="10078720" cy="3454400"/>
          </a:xfrm>
          <a:prstGeom prst="round2DiagRect">
            <a:avLst/>
          </a:prstGeom>
          <a:scene3d>
            <a:camera prst="isometricOffAxis1Right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OM" sz="7200" dirty="0">
                <a:cs typeface="Akhbar MT" pitchFamily="2" charset="-78"/>
              </a:rPr>
              <a:t>نماذج من أسئلة الاختبارات </a:t>
            </a:r>
            <a:br>
              <a:rPr lang="ar-OM" sz="7200" dirty="0">
                <a:cs typeface="Akhbar MT" pitchFamily="2" charset="-78"/>
              </a:rPr>
            </a:br>
            <a:r>
              <a:rPr lang="ar-OM" sz="7200" dirty="0">
                <a:cs typeface="Akhbar MT" pitchFamily="2" charset="-78"/>
              </a:rPr>
              <a:t>على وحدة  (قضايا أسرية)</a:t>
            </a:r>
          </a:p>
        </p:txBody>
      </p:sp>
      <p:sp>
        <p:nvSpPr>
          <p:cNvPr id="3" name="مستطيل: زوايا مستديرة 2">
            <a:extLst>
              <a:ext uri="{FF2B5EF4-FFF2-40B4-BE49-F238E27FC236}">
                <a16:creationId xmlns:a16="http://schemas.microsoft.com/office/drawing/2014/main" id="{9769A33A-E645-4664-B38D-4E34C7C405FC}"/>
              </a:ext>
            </a:extLst>
          </p:cNvPr>
          <p:cNvSpPr/>
          <p:nvPr/>
        </p:nvSpPr>
        <p:spPr>
          <a:xfrm>
            <a:off x="1960880" y="5207000"/>
            <a:ext cx="3464560" cy="660400"/>
          </a:xfrm>
          <a:prstGeom prst="round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isometricOffAxis1Righ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400" b="1" dirty="0">
                <a:cs typeface="Akhbar MT" pitchFamily="2" charset="-78"/>
              </a:rPr>
              <a:t>إعداد الأستاذة: بدرية الخماسي</a:t>
            </a:r>
            <a:endParaRPr lang="ar-OM" sz="24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4152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id="{A4406534-7C90-4B73-913C-4C8B1F67D9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416" y="825090"/>
            <a:ext cx="9612144" cy="4935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20876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9F8BDA-8333-4728-905C-3480502A16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664" y="303435"/>
            <a:ext cx="9839429" cy="52032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EBE3413-1DFE-4B0B-885E-F08AD3AE7C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664" y="4823434"/>
            <a:ext cx="9839429" cy="1731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118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BD663FA6-41CE-4599-8360-5F5B6B1394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30" y="227905"/>
            <a:ext cx="11017462" cy="3663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858D4239-697B-43BD-8C9F-FD4E00B23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30" y="3798548"/>
            <a:ext cx="11058102" cy="1504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21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792090D-3DAC-4635-A2FE-D3300879D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508000"/>
            <a:ext cx="10935652" cy="605536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ضع إشارة( √)بجوار العبارة الصحيحة وصوب ما تحته خط إن كانت العبارة غير صحيحة.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ar-SA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الطلاق البائن بينونة</a:t>
            </a:r>
            <a:r>
              <a:rPr lang="ar-SA" sz="24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كبرى </a:t>
            </a:r>
            <a:r>
              <a:rPr lang="ar-SA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هو الطلاق الذي يستكمل فيه المطلق ثلاث طلقات(         ).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ar-SA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الطلاق الذي يحتاج لعقد ومهر جديدين هو </a:t>
            </a:r>
            <a:r>
              <a:rPr lang="ar-SA" sz="24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الطلاق الرجعي </a:t>
            </a:r>
            <a:r>
              <a:rPr lang="ar-SA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      ).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ar-SA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الطلاق الذي يبيح للزوج إرجاع زوجته قبل انتهاء عدتها هو الطلاق</a:t>
            </a:r>
            <a:r>
              <a:rPr lang="ar-SA" sz="24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البائن بينونة صغرى</a:t>
            </a:r>
            <a:r>
              <a:rPr lang="ar-SA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       )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ar-SA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يشير قوله تعالى(فلا جُنَاحَ عَلَيْهِمَا فِيمَا افْتَدَتْ بِهِ) إلى </a:t>
            </a:r>
            <a:r>
              <a:rPr lang="ar-SA" sz="24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الخلع</a:t>
            </a:r>
            <a:r>
              <a:rPr lang="ar-SA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         )</a:t>
            </a:r>
            <a:endParaRPr lang="ar-S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أكملِ العبارات الآتية بما يناسبها: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ar-SA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طلق زوجته وتأسف على فعلته، فله أن يعيدها بغير مهر ولا عقد وهذا يسمى الطلاق..........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ar-SA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عدة </a:t>
            </a:r>
            <a:r>
              <a:rPr lang="ar-SA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المرأه</a:t>
            </a:r>
            <a:r>
              <a:rPr lang="ar-SA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التي لا تحيض............................</a:t>
            </a:r>
            <a:endParaRPr lang="ar-OM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888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CC6C698-B620-4464-91B2-2D7072DD0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99440"/>
            <a:ext cx="11353800" cy="557752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اختر الإجابة الصحيحة من بين البدائل المعطاة.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ar-SA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التربص المحدود شرعا والذي يلزم المرأة عند زوال نكاحها يعرف ب: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أ. الخلع            ب. العدة            ج. الطلاق        د. الرجعة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ar-SA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يجوز للرجل أن يرد مطلقته الحامل قبل: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أ. مرور 3أشهر       ب. انقضاء ثلاثة قروء       ج. وضع الحمل      د. أربعة أشهرا وعشر.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ar-SA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من الحكم التي قصد الشرع من مشروعية الرجعة: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أ. إتاحة الفرصة للزوجين للمراجعة    ب. جمع شمل الأسرة  ج. تجنب الأولاد التشرد   د. كل ما ذكر صحيح</a:t>
            </a:r>
            <a:endParaRPr lang="ar-OM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982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14C43AF-5D36-41E0-A755-22444E0CF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760"/>
            <a:ext cx="10515600" cy="66344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ar-OM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استخلصي طرق حل المشكلات الزوجية من خلال الآيات التالية: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ar-OM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أ. قال تعالى: (وَاللَّاتِي تَخَافُونَ نُشُوزَهُنَّ فَعِظُوهُنَّ وَاهْجُرُوهُنَّ فِي الْمَضَاجِعِ وَاضْرِبُوهُنَّ ۖ فَإِنْ أَطَعْنَكُمْ فَلَا تَبْغُوا عَلَيْهِنَّ سَبِيلًا ۗ إِنَّ اللَّهَ كَانَ عَلِيًّا كَبِيرًا).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ar-OM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ب. قال تعالى : (وَإِنْ خِفْتُمْ شِقَاقَ بَيْنِهِمَا فَابْعَثُوا حَكَمًا مِّنْ أَهْلِهِ وَحَكَمًا مِّنْ أَهْلِهَا إِن يُرِيدَا إِصْلَاحًا يُوَفِّقِ اللَّهُ بَيْنَهُمَا ۗ).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ar-OM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ج. قال تعالى: (وَإِذَا طَلَّقْتُمُ النِّسَاءَ فَبَلَغْنَ أَجَلَهُنَّ فَأَمْسِكُوهُنَّ بِمَعْرُوفٍ أَوْ سَرِّحُوهُنَّ بِمَعْرُوفٍ ۚ وَلَا تُمْسِكُوهُنَّ ضِرَارًا لِّتَعْتَدُوا ۚ ).</a:t>
            </a:r>
          </a:p>
          <a:p>
            <a:pPr marL="0" indent="0">
              <a:lnSpc>
                <a:spcPct val="100000"/>
              </a:lnSpc>
              <a:buNone/>
            </a:pPr>
            <a:endParaRPr lang="ar-OM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الطريقة الأولى:.....................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الطريقة الثانية..........................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الطريقة الثالثة................................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الطريقة الرابعة...............................</a:t>
            </a:r>
            <a:endParaRPr lang="ar-OM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137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EE8B5EC-8E3C-47EF-87BC-16D3DCFD1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5600"/>
            <a:ext cx="10515600" cy="58213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الزواج عهد وميثاق يقطعه الأزواج على أنفسهم لقوله تعالى: (وَأَخَذْنَ مِنكُم مِّيثَاقًا غَلِيظًا) بعد دراستك لآثار الطلاق قدمي نصيحة للطرفين مبينه لهما أهمية المحافظة على هذا الميثاق.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.....................................................................................................................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(للأسرة مكانتها في الأسلام، لذلك جعل موضوع الخلافات الزوجية موضعا دقيقا لا يحله إلا من عينه الله سبحانه وتعالى لذلك)</a:t>
            </a:r>
          </a:p>
          <a:p>
            <a:pPr>
              <a:lnSpc>
                <a:spcPct val="150000"/>
              </a:lnSpc>
            </a:pP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اذكري طريقتين لحل الخلافات الزوجية.</a:t>
            </a:r>
          </a:p>
          <a:p>
            <a:pPr>
              <a:lnSpc>
                <a:spcPct val="150000"/>
              </a:lnSpc>
            </a:pP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استدلي بدليل من القران الكريم يدل على طريقة التحكيم في حل الخلافات الزوجية.</a:t>
            </a:r>
            <a:endParaRPr lang="ar-OM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152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BDBCC88-3B6B-4844-B7C7-9C244E119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9120"/>
            <a:ext cx="10515600" cy="613664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ar-SA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علل لما يلي:</a:t>
            </a:r>
          </a:p>
          <a:p>
            <a:pPr marL="514350" indent="-514350">
              <a:buAutoNum type="arabicPeriod"/>
            </a:pPr>
            <a:r>
              <a:rPr lang="ar-SA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لا يشترط رضى الزوجة في الطلاق الرجعي.</a:t>
            </a:r>
          </a:p>
          <a:p>
            <a:pPr marL="0" indent="0">
              <a:buNone/>
            </a:pPr>
            <a:r>
              <a:rPr lang="ar-SA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.........................................................................................</a:t>
            </a:r>
          </a:p>
          <a:p>
            <a:pPr marL="0" indent="0">
              <a:buNone/>
            </a:pPr>
            <a:r>
              <a:rPr lang="ar-SA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الزوجة أكثر الأطراف تضررا من الناحية النفسية بعد الطلاق.</a:t>
            </a:r>
          </a:p>
          <a:p>
            <a:pPr marL="0" indent="0">
              <a:buNone/>
            </a:pPr>
            <a:r>
              <a:rPr lang="ar-SA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..............................................................................................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ar-SA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ما الحكم الشرعي لما يأتي مع ذكر السبب.</a:t>
            </a:r>
          </a:p>
          <a:p>
            <a:pPr marL="457200" indent="-457200">
              <a:buAutoNum type="arabicPeriod"/>
            </a:pPr>
            <a:r>
              <a:rPr lang="ar-SA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طلق زوجته طلاقا بائنا بينونة كبرى وطلب من رجل أن يحللها له ففعل، فتزوجها الأول مرة أخرى.</a:t>
            </a:r>
          </a:p>
          <a:p>
            <a:pPr marL="0" indent="0">
              <a:buNone/>
            </a:pPr>
            <a:r>
              <a:rPr lang="ar-SA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ar-SA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استشهد بآية </a:t>
            </a:r>
            <a:r>
              <a:rPr lang="ar-SA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قرانية</a:t>
            </a:r>
            <a:r>
              <a:rPr lang="ar-SA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لكل مما يأتي:</a:t>
            </a:r>
          </a:p>
          <a:p>
            <a:pPr marL="0" indent="0">
              <a:buNone/>
            </a:pPr>
            <a:r>
              <a:rPr lang="ar-SA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مشروعية الرجعة في العلاقات الزوجية.</a:t>
            </a:r>
          </a:p>
          <a:p>
            <a:pPr marL="0" indent="0">
              <a:buNone/>
            </a:pPr>
            <a:r>
              <a:rPr lang="ar-SA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</a:t>
            </a:r>
          </a:p>
          <a:p>
            <a:pPr marL="0" indent="0">
              <a:buNone/>
            </a:pPr>
            <a:r>
              <a:rPr lang="ar-SA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أحقية الزوج في إرجاع مطلقته طلاقا رجعيا.</a:t>
            </a:r>
          </a:p>
          <a:p>
            <a:pPr marL="0" indent="0">
              <a:buNone/>
            </a:pPr>
            <a:r>
              <a:rPr lang="ar-SA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</a:t>
            </a:r>
          </a:p>
          <a:p>
            <a:pPr marL="0" indent="0">
              <a:buNone/>
            </a:pPr>
            <a:endParaRPr lang="ar-SA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ar-OM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98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4B6D9A5-221B-4017-9BC3-6F598D895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960"/>
            <a:ext cx="10515600" cy="5862003"/>
          </a:xfrm>
        </p:spPr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طلق رجل زوجته المرة الثانية أجب عما يلي: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أ. متى يشترط رضى الزوجة إذا أراد الزوج أرجاع زوجته؟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ب. ماذا تسمى المدة التي يمكن للمطلقة أن ترث من الرجل الذي طلقها؟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ar-OM" sz="2800" b="1" dirty="0">
                <a:latin typeface="Arial" panose="020B0604020202020204" pitchFamily="34" charset="0"/>
                <a:cs typeface="Arial" panose="020B0604020202020204" pitchFamily="34" charset="0"/>
              </a:rPr>
              <a:t>ج. ماذا يفعل الرجل إذا أراد إرجاع مطلقته بعد ثلاث سنوات من طلاقها؟</a:t>
            </a:r>
          </a:p>
          <a:p>
            <a:pPr marL="0" indent="0">
              <a:lnSpc>
                <a:spcPct val="200000"/>
              </a:lnSpc>
              <a:buNone/>
            </a:pPr>
            <a:endParaRPr lang="ar-OM" sz="2400" b="1" dirty="0"/>
          </a:p>
          <a:p>
            <a:pPr marL="0" indent="0">
              <a:buNone/>
            </a:pPr>
            <a:endParaRPr lang="ar-OM" dirty="0"/>
          </a:p>
        </p:txBody>
      </p:sp>
    </p:spTree>
    <p:extLst>
      <p:ext uri="{BB962C8B-B14F-4D97-AF65-F5344CB8AC3E}">
        <p14:creationId xmlns:p14="http://schemas.microsoft.com/office/powerpoint/2010/main" val="982354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6555D3F-A64B-4E5F-9BC4-1D0A81F06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6560"/>
            <a:ext cx="10515600" cy="57604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ar-SA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طلق رجل زوجته طلاق بائنا بينونة كبرى وكانت له منها بنت واحدة وتوفي بعد أسبوع من طلاقها ثم تزوجت من رجل آخر.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ar-SA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أجب عما يلي: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ar-SA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ما حكم زواجها من الرجل الآخر لو تزوجها بعد شهر من وفاة الزوج الأول مع توضيح السبب.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ar-SA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ما نصيب مطلقته من التركة مع توضيح السبب.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ar-SA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 الحالة السابقة إذا كان للمتوفي أب فما نصيبه من التركة.</a:t>
            </a:r>
            <a:endParaRPr lang="ar-OM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705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79A2BE6-F3B7-4D1D-8AC2-070CD4BC6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من خلال دراستك لأحكام العدة للمطلقة. أكمل الجدول الآتي:</a:t>
            </a:r>
          </a:p>
          <a:p>
            <a:pPr>
              <a:buFont typeface="Wingdings" panose="05000000000000000000" pitchFamily="2" charset="2"/>
              <a:buChar char="v"/>
            </a:pPr>
            <a:endParaRPr lang="ar-SA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ar-SA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ar-SA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ar-SA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ar-SA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ar-SA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بين الراي المنسجم مع الدين الإسلامي في الادعاء التالي مع التعليل لما تقول:</a:t>
            </a:r>
          </a:p>
          <a:p>
            <a:pPr marL="457200" indent="-457200">
              <a:buAutoNum type="arabicPeriod"/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لا داعي من أن تعتد المطلقة عدتها.</a:t>
            </a:r>
          </a:p>
          <a:p>
            <a:pPr marL="0" indent="0">
              <a:buNone/>
            </a:pPr>
            <a:r>
              <a:rPr lang="ar-SA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.............................................................................................</a:t>
            </a:r>
          </a:p>
          <a:p>
            <a:pPr marL="0" indent="0">
              <a:buNone/>
            </a:pPr>
            <a:endParaRPr lang="ar-OM" dirty="0"/>
          </a:p>
        </p:txBody>
      </p:sp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CDB3AEEF-447E-4B77-9814-C4FD2ECD7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795927"/>
              </p:ext>
            </p:extLst>
          </p:nvPr>
        </p:nvGraphicFramePr>
        <p:xfrm>
          <a:off x="2164081" y="924560"/>
          <a:ext cx="8585199" cy="2888644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2861733">
                  <a:extLst>
                    <a:ext uri="{9D8B030D-6E8A-4147-A177-3AD203B41FA5}">
                      <a16:colId xmlns:a16="http://schemas.microsoft.com/office/drawing/2014/main" val="2989618342"/>
                    </a:ext>
                  </a:extLst>
                </a:gridCol>
                <a:gridCol w="2861733">
                  <a:extLst>
                    <a:ext uri="{9D8B030D-6E8A-4147-A177-3AD203B41FA5}">
                      <a16:colId xmlns:a16="http://schemas.microsoft.com/office/drawing/2014/main" val="3259379947"/>
                    </a:ext>
                  </a:extLst>
                </a:gridCol>
                <a:gridCol w="2861733">
                  <a:extLst>
                    <a:ext uri="{9D8B030D-6E8A-4147-A177-3AD203B41FA5}">
                      <a16:colId xmlns:a16="http://schemas.microsoft.com/office/drawing/2014/main" val="3526829576"/>
                    </a:ext>
                  </a:extLst>
                </a:gridCol>
              </a:tblGrid>
              <a:tr h="819758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حالة المعتدة</a:t>
                      </a:r>
                      <a:endParaRPr lang="ar-OM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Akhbar M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كبيرة السن التي لا تحيض</a:t>
                      </a:r>
                      <a:endParaRPr lang="ar-OM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Akhbar M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المرأة الحامل</a:t>
                      </a:r>
                      <a:endParaRPr lang="ar-OM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Akhbar MT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567612"/>
                  </a:ext>
                </a:extLst>
              </a:tr>
              <a:tr h="206568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مدة العدة</a:t>
                      </a:r>
                      <a:endParaRPr lang="ar-OM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Akhbar M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OM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Akhbar M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OM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Akhbar MT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119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242509"/>
      </p:ext>
    </p:extLst>
  </p:cSld>
  <p:clrMapOvr>
    <a:masterClrMapping/>
  </p:clrMapOvr>
</p:sld>
</file>

<file path=ppt/theme/theme1.xml><?xml version="1.0" encoding="utf-8"?>
<a:theme xmlns:a="http://schemas.openxmlformats.org/drawingml/2006/main" name="ربطة">
  <a:themeElements>
    <a:clrScheme name="ربطة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ربطة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259</TotalTime>
  <Words>631</Words>
  <Application>Microsoft Office PowerPoint</Application>
  <PresentationFormat>شاشة عريضة</PresentationFormat>
  <Paragraphs>68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8" baseType="lpstr">
      <vt:lpstr>Akhbar MT</vt:lpstr>
      <vt:lpstr>Arial</vt:lpstr>
      <vt:lpstr>Century Gothic</vt:lpstr>
      <vt:lpstr>Wingdings</vt:lpstr>
      <vt:lpstr>Wingdings 3</vt:lpstr>
      <vt:lpstr>ربطة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B166180@moe.om</dc:creator>
  <cp:lastModifiedBy>B166180@moe.om</cp:lastModifiedBy>
  <cp:revision>26</cp:revision>
  <dcterms:created xsi:type="dcterms:W3CDTF">2021-03-19T09:21:59Z</dcterms:created>
  <dcterms:modified xsi:type="dcterms:W3CDTF">2021-03-19T17:00:58Z</dcterms:modified>
</cp:coreProperties>
</file>