
<file path=[Content_Types].xml><?xml version="1.0" encoding="utf-8"?>
<Types xmlns="http://schemas.openxmlformats.org/package/2006/content-types">
  <Default ContentType="video/mp4" Extension="mp4"/>
  <Default ContentType="audio/mpeg" Extension="mp3"/>
  <Default ContentType="image/gif" Extension="gif"/>
  <Default ContentType="application/xml" Extension="xml"/>
  <Default ContentType="image/png" Extension="PNG"/>
  <Default ContentType="image/jpeg" Extension="jpeg"/>
  <Default ContentType="audio/x-wav" Extension="wav"/>
  <Default ContentType="application/vnd.openxmlformats-package.relationships+xml" Extension="rels"/>
  <Override ContentType="application/vnd.openxmlformats-officedocument.presentationml.tableStyles+xml" PartName="/ppt/tableStyles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C083E6E3-FA7D-4D7B-A595-EF9225AFEA82}" styleName="Light Style 1 - Accent 3">
    <a:wholeTbl>
      <a:tcTxStyle>
        <a:fontRef idx="minor">
          <a:scrgbClr b="0" g="0" r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cmpd="sng" w="12700">
              <a:solidFill>
                <a:schemeClr val="accent3"/>
              </a:solidFill>
            </a:ln>
          </a:top>
          <a:bottom>
            <a:ln cmpd="sng" w="12700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sng" w="12700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cmpd="sng" w="12700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tableStyles" Target="tableStyle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03285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967052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633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58092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90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974666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97082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85269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15041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95259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3319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66210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45753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86750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25902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68112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87260-312E-41FB-9120-B9D9F65D4087}" type="datetimeFigureOut">
              <a:rPr lang="ar-OM" smtClean="0"/>
              <a:t>12/07/1443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7F31D58-CB0D-4DC9-9474-962C7A3F398C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98210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video" Target="../media/media2.mp4"/><Relationship Id="rId16" Type="http://schemas.openxmlformats.org/officeDocument/2006/relationships/image" Target="../media/image18.png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4A435E7-CC49-46B0-8B9C-2EE010B7A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94" y="583688"/>
            <a:ext cx="8507012" cy="59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76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42034F8-4B6C-47F9-8D60-1F2F8F7B7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D0F2A6E-A9C9-4845-B425-ED7B96364B9C}"/>
              </a:ext>
            </a:extLst>
          </p:cNvPr>
          <p:cNvSpPr/>
          <p:nvPr/>
        </p:nvSpPr>
        <p:spPr>
          <a:xfrm>
            <a:off x="6662057" y="5943600"/>
            <a:ext cx="4245429" cy="378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المحافظة على الصلاة </a:t>
            </a:r>
            <a:endParaRPr lang="en-US" sz="2400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0D993AD-D3C9-4933-9BBE-69C0DF10EE4C}"/>
              </a:ext>
            </a:extLst>
          </p:cNvPr>
          <p:cNvSpPr/>
          <p:nvPr/>
        </p:nvSpPr>
        <p:spPr>
          <a:xfrm>
            <a:off x="1284514" y="5943600"/>
            <a:ext cx="4093029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/>
              <a:t>الأمر بالمعروف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28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820F188-DB1B-40CE-8293-258EE54FE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3520" cy="668818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77F4C39-CB94-428A-91EE-59FFC1B7E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731519"/>
            <a:ext cx="4145279" cy="61264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128E528-19D8-4B15-B58D-5C63F92B5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94" y="731520"/>
            <a:ext cx="3971109" cy="62701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DCA8A4-52A4-44C1-900B-430D95394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78169"/>
            <a:ext cx="6888479" cy="953797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128B54E-BE2C-458E-B99B-A2D15B6B2030}"/>
              </a:ext>
            </a:extLst>
          </p:cNvPr>
          <p:cNvSpPr/>
          <p:nvPr/>
        </p:nvSpPr>
        <p:spPr>
          <a:xfrm>
            <a:off x="9026433" y="6126480"/>
            <a:ext cx="2299063" cy="561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dirty="0"/>
              <a:t>عدم التكبر </a:t>
            </a:r>
            <a:endParaRPr lang="en-US" sz="2800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A10B24F-A23E-496B-8259-CCAAD7088289}"/>
              </a:ext>
            </a:extLst>
          </p:cNvPr>
          <p:cNvSpPr/>
          <p:nvPr/>
        </p:nvSpPr>
        <p:spPr>
          <a:xfrm>
            <a:off x="5839097" y="5969726"/>
            <a:ext cx="2416629" cy="47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عدم رفع الصوت </a:t>
            </a:r>
            <a:endParaRPr lang="en-US" sz="2400" dirty="0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3F3FD02-DED8-4672-BCF4-A50ACF47216B}"/>
              </a:ext>
            </a:extLst>
          </p:cNvPr>
          <p:cNvSpPr/>
          <p:nvPr/>
        </p:nvSpPr>
        <p:spPr>
          <a:xfrm>
            <a:off x="1419498" y="5969726"/>
            <a:ext cx="2438400" cy="47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000" dirty="0"/>
              <a:t>الصبر عند المصيبة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938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65D1D5F-B1D4-40F3-AEF0-94CFE934B78A}"/>
              </a:ext>
            </a:extLst>
          </p:cNvPr>
          <p:cNvSpPr/>
          <p:nvPr/>
        </p:nvSpPr>
        <p:spPr>
          <a:xfrm>
            <a:off x="3004457" y="1711234"/>
            <a:ext cx="6992982" cy="107115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5400" dirty="0"/>
              <a:t>وصايا لقمان لابنه</a:t>
            </a:r>
            <a:endParaRPr lang="en-US" sz="5400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36B4D48-9151-4B5A-BCBE-7FE13A4CE963}"/>
              </a:ext>
            </a:extLst>
          </p:cNvPr>
          <p:cNvSpPr/>
          <p:nvPr/>
        </p:nvSpPr>
        <p:spPr>
          <a:xfrm>
            <a:off x="8765178" y="3827417"/>
            <a:ext cx="3135086" cy="78377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المحافظة على الصلاة </a:t>
            </a:r>
            <a:endParaRPr lang="en-US" sz="2400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E6A2600-DC07-4AB4-BBB2-500D48DD8E24}"/>
              </a:ext>
            </a:extLst>
          </p:cNvPr>
          <p:cNvSpPr/>
          <p:nvPr/>
        </p:nvSpPr>
        <p:spPr>
          <a:xfrm>
            <a:off x="4933405" y="3827417"/>
            <a:ext cx="3135086" cy="7837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الأمر بالمعروف والنهي عن المنكر</a:t>
            </a:r>
            <a:endParaRPr lang="en-US" sz="2400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370D207-585F-45F7-9948-50F0C834A5D3}"/>
              </a:ext>
            </a:extLst>
          </p:cNvPr>
          <p:cNvSpPr/>
          <p:nvPr/>
        </p:nvSpPr>
        <p:spPr>
          <a:xfrm>
            <a:off x="505096" y="3827417"/>
            <a:ext cx="3135086" cy="7837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الصبر عند المصيبة </a:t>
            </a:r>
            <a:endParaRPr lang="en-US" sz="2400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309BDDF-3CAB-4F63-A523-CE007D9DCC53}"/>
              </a:ext>
            </a:extLst>
          </p:cNvPr>
          <p:cNvSpPr/>
          <p:nvPr/>
        </p:nvSpPr>
        <p:spPr>
          <a:xfrm>
            <a:off x="8765177" y="5831324"/>
            <a:ext cx="3135086" cy="783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عدم العبوس في وجه الناس</a:t>
            </a:r>
            <a:endParaRPr lang="en-US" sz="2400" dirty="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F7D1588-19D8-444B-A90F-52DE3B214CE7}"/>
              </a:ext>
            </a:extLst>
          </p:cNvPr>
          <p:cNvSpPr/>
          <p:nvPr/>
        </p:nvSpPr>
        <p:spPr>
          <a:xfrm>
            <a:off x="4933405" y="5909702"/>
            <a:ext cx="3135086" cy="7837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الاعتدال في المشي</a:t>
            </a:r>
            <a:endParaRPr lang="en-US" sz="2400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C3CD92D-7B92-4298-9FE7-9F140E760F74}"/>
              </a:ext>
            </a:extLst>
          </p:cNvPr>
          <p:cNvSpPr/>
          <p:nvPr/>
        </p:nvSpPr>
        <p:spPr>
          <a:xfrm>
            <a:off x="505096" y="5823552"/>
            <a:ext cx="3135086" cy="7837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خفض الصوت عند الكلام </a:t>
            </a:r>
            <a:endParaRPr lang="en-US" sz="2400" dirty="0"/>
          </a:p>
        </p:txBody>
      </p:sp>
      <p:sp>
        <p:nvSpPr>
          <p:cNvPr id="5" name="مخطط انسيابي: شريط مثقب 4">
            <a:extLst>
              <a:ext uri="{FF2B5EF4-FFF2-40B4-BE49-F238E27FC236}">
                <a16:creationId xmlns:a16="http://schemas.microsoft.com/office/drawing/2014/main" id="{88D820DA-80F9-487A-8250-C385DB3DE68B}"/>
              </a:ext>
            </a:extLst>
          </p:cNvPr>
          <p:cNvSpPr/>
          <p:nvPr/>
        </p:nvSpPr>
        <p:spPr>
          <a:xfrm>
            <a:off x="7354388" y="130628"/>
            <a:ext cx="4728755" cy="103196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dirty="0"/>
              <a:t>ملخص الحصة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39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1496D0C-CE54-4EDF-A1B8-D2D26A2C5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99E0E3D-8859-47D7-8504-6D12DAD2C964}"/>
              </a:ext>
            </a:extLst>
          </p:cNvPr>
          <p:cNvSpPr/>
          <p:nvPr/>
        </p:nvSpPr>
        <p:spPr>
          <a:xfrm>
            <a:off x="4297680" y="3429000"/>
            <a:ext cx="1580606" cy="502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في وقتها </a:t>
            </a:r>
            <a:endParaRPr lang="en-US" sz="2400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6D177B2-F3BE-46A4-B571-03E4772C185C}"/>
              </a:ext>
            </a:extLst>
          </p:cNvPr>
          <p:cNvSpPr/>
          <p:nvPr/>
        </p:nvSpPr>
        <p:spPr>
          <a:xfrm>
            <a:off x="5982789" y="5786846"/>
            <a:ext cx="1345473" cy="627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صحيحة</a:t>
            </a:r>
            <a:r>
              <a:rPr lang="ar-EG" dirty="0"/>
              <a:t> </a:t>
            </a:r>
            <a:endParaRPr lang="en-US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A1A1836-6779-414C-A91F-0606B24F4760}"/>
              </a:ext>
            </a:extLst>
          </p:cNvPr>
          <p:cNvSpPr/>
          <p:nvPr/>
        </p:nvSpPr>
        <p:spPr>
          <a:xfrm>
            <a:off x="2312126" y="5603966"/>
            <a:ext cx="1528353" cy="627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المواظبة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136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52A1152-93E8-435D-9348-4DA99A51B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328263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042B105-FFF3-4BA6-826D-121EF3F88143}"/>
              </a:ext>
            </a:extLst>
          </p:cNvPr>
          <p:cNvSpPr/>
          <p:nvPr/>
        </p:nvSpPr>
        <p:spPr>
          <a:xfrm>
            <a:off x="1920240" y="2730137"/>
            <a:ext cx="8934994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dirty="0"/>
              <a:t>أهمية الصلاة في الإسلام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02483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54F54AB-81ED-4F0D-904B-D4EC60243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48A118B-1873-45F9-895F-22A4352FB8D5}"/>
              </a:ext>
            </a:extLst>
          </p:cNvPr>
          <p:cNvSpPr/>
          <p:nvPr/>
        </p:nvSpPr>
        <p:spPr>
          <a:xfrm>
            <a:off x="1463040" y="3004457"/>
            <a:ext cx="2978331" cy="7837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600" dirty="0"/>
              <a:t>التكبر</a:t>
            </a:r>
            <a:endParaRPr lang="en-US" sz="3600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A9C077F-361E-474C-8A11-93F08A06B0F4}"/>
              </a:ext>
            </a:extLst>
          </p:cNvPr>
          <p:cNvSpPr/>
          <p:nvPr/>
        </p:nvSpPr>
        <p:spPr>
          <a:xfrm>
            <a:off x="4036423" y="4630783"/>
            <a:ext cx="5826035" cy="69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/>
              <a:t>غضب الله ودخول النار </a:t>
            </a:r>
            <a:endParaRPr lang="en-US" sz="32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94B092D-2C8B-4F31-BA38-CD20155FC534}"/>
              </a:ext>
            </a:extLst>
          </p:cNvPr>
          <p:cNvSpPr txBox="1"/>
          <p:nvPr/>
        </p:nvSpPr>
        <p:spPr>
          <a:xfrm>
            <a:off x="1719942" y="6165668"/>
            <a:ext cx="875211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2800" b="0" i="0" dirty="0">
                <a:solidFill>
                  <a:srgbClr val="333333"/>
                </a:solidFill>
                <a:effectLst/>
                <a:latin typeface="NotoNaskhArabic"/>
              </a:rPr>
              <a:t>وَلَا تَمْشِ فِي الْأَرْضِ مَرَحًا ۖ إِنَّ اللَّهَ لَا يُحِبُّ كُلَّ مُخْتَالٍ فَخُورٍ</a:t>
            </a:r>
            <a:br>
              <a:rPr lang="ar-EG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279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F0AFF73-C12E-4C9B-8CB0-69034C433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377A442-966E-43F8-B0BF-959BC0CB36D1}"/>
              </a:ext>
            </a:extLst>
          </p:cNvPr>
          <p:cNvSpPr/>
          <p:nvPr/>
        </p:nvSpPr>
        <p:spPr>
          <a:xfrm>
            <a:off x="444137" y="2991394"/>
            <a:ext cx="3200400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انصحه بخفض الصوت </a:t>
            </a:r>
            <a:endParaRPr lang="en-US" sz="2400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DDC3692-2B00-449F-9D2B-5CA0DF1751E5}"/>
              </a:ext>
            </a:extLst>
          </p:cNvPr>
          <p:cNvSpPr/>
          <p:nvPr/>
        </p:nvSpPr>
        <p:spPr>
          <a:xfrm>
            <a:off x="444137" y="4489268"/>
            <a:ext cx="3200400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/>
              <a:t>الصبر والدعاء </a:t>
            </a:r>
            <a:endParaRPr lang="en-US" sz="3200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8E57DE3-3D5D-4AAE-AA81-663DA9BF8EB4}"/>
              </a:ext>
            </a:extLst>
          </p:cNvPr>
          <p:cNvSpPr/>
          <p:nvPr/>
        </p:nvSpPr>
        <p:spPr>
          <a:xfrm>
            <a:off x="444137" y="5673634"/>
            <a:ext cx="3200400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أنهاه عن هذا التصرف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99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1E0DA3A-0D77-40A3-BE0E-0F3F9460B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403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49A51B-193A-4A38-8EC0-82E32BB6C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034"/>
            <a:ext cx="12192000" cy="5687219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2AE5557-F05A-4BDF-96A9-2C8EBB7EA4AB}"/>
              </a:ext>
            </a:extLst>
          </p:cNvPr>
          <p:cNvSpPr/>
          <p:nvPr/>
        </p:nvSpPr>
        <p:spPr>
          <a:xfrm>
            <a:off x="11103429" y="3383280"/>
            <a:ext cx="561702" cy="378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6C0BDA7-B691-49A6-84CC-AFDA34D2BE93}"/>
              </a:ext>
            </a:extLst>
          </p:cNvPr>
          <p:cNvSpPr/>
          <p:nvPr/>
        </p:nvSpPr>
        <p:spPr>
          <a:xfrm>
            <a:off x="5299166" y="4907280"/>
            <a:ext cx="561702" cy="378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32BEBB98-52FE-4424-8B67-85AD500DA801}"/>
              </a:ext>
            </a:extLst>
          </p:cNvPr>
          <p:cNvSpPr/>
          <p:nvPr/>
        </p:nvSpPr>
        <p:spPr>
          <a:xfrm>
            <a:off x="10650583" y="5891349"/>
            <a:ext cx="1467394" cy="70539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000" dirty="0"/>
              <a:t>العبادات</a:t>
            </a:r>
            <a:r>
              <a:rPr lang="ar-EG" dirty="0"/>
              <a:t> </a:t>
            </a:r>
            <a:endParaRPr lang="en-US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EDE1B98-9CD5-49B6-9EAB-4E2420B98858}"/>
              </a:ext>
            </a:extLst>
          </p:cNvPr>
          <p:cNvSpPr/>
          <p:nvPr/>
        </p:nvSpPr>
        <p:spPr>
          <a:xfrm>
            <a:off x="7254240" y="6008914"/>
            <a:ext cx="2481943" cy="4702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dirty="0"/>
              <a:t>الصلاة </a:t>
            </a:r>
            <a:endParaRPr lang="en-US" sz="2800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8048A2B0-E19A-424C-9441-C20027FF817F}"/>
              </a:ext>
            </a:extLst>
          </p:cNvPr>
          <p:cNvSpPr/>
          <p:nvPr/>
        </p:nvSpPr>
        <p:spPr>
          <a:xfrm>
            <a:off x="4598126" y="5891349"/>
            <a:ext cx="1367246" cy="80989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dirty="0"/>
              <a:t>الأخلاق </a:t>
            </a:r>
            <a:endParaRPr lang="en-US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6459B37-E813-4DD0-9A87-1D5274660711}"/>
              </a:ext>
            </a:extLst>
          </p:cNvPr>
          <p:cNvSpPr/>
          <p:nvPr/>
        </p:nvSpPr>
        <p:spPr>
          <a:xfrm>
            <a:off x="1369424" y="5891349"/>
            <a:ext cx="2240280" cy="4702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800" dirty="0"/>
              <a:t>التواضع </a:t>
            </a:r>
            <a:endParaRPr lang="en-US" sz="2800" dirty="0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8AB3E-2141-4BDE-B792-BE73F0981C8B}"/>
              </a:ext>
            </a:extLst>
          </p:cNvPr>
          <p:cNvSpPr/>
          <p:nvPr/>
        </p:nvSpPr>
        <p:spPr>
          <a:xfrm>
            <a:off x="1415144" y="6411425"/>
            <a:ext cx="2194560" cy="37063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خفض الصوت</a:t>
            </a:r>
            <a:endParaRPr lang="en-US" sz="2400" dirty="0"/>
          </a:p>
        </p:txBody>
      </p:sp>
      <p:sp>
        <p:nvSpPr>
          <p:cNvPr id="13" name="سهم: لليسار 12">
            <a:extLst>
              <a:ext uri="{FF2B5EF4-FFF2-40B4-BE49-F238E27FC236}">
                <a16:creationId xmlns:a16="http://schemas.microsoft.com/office/drawing/2014/main" id="{7A712C03-6740-49DE-B937-771B75644495}"/>
              </a:ext>
            </a:extLst>
          </p:cNvPr>
          <p:cNvSpPr/>
          <p:nvPr/>
        </p:nvSpPr>
        <p:spPr>
          <a:xfrm>
            <a:off x="9840686" y="6074230"/>
            <a:ext cx="620485" cy="3526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سهم: لليسار 13">
            <a:extLst>
              <a:ext uri="{FF2B5EF4-FFF2-40B4-BE49-F238E27FC236}">
                <a16:creationId xmlns:a16="http://schemas.microsoft.com/office/drawing/2014/main" id="{3D484640-C526-448C-A27C-7A76146CC046}"/>
              </a:ext>
            </a:extLst>
          </p:cNvPr>
          <p:cNvSpPr/>
          <p:nvPr/>
        </p:nvSpPr>
        <p:spPr>
          <a:xfrm>
            <a:off x="3830684" y="6150168"/>
            <a:ext cx="620485" cy="3526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4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BED20C4-698E-4CD4-8E05-20870E4C2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1F95E32-7249-4D54-BE68-AC806B8FA089}"/>
              </a:ext>
            </a:extLst>
          </p:cNvPr>
          <p:cNvSpPr/>
          <p:nvPr/>
        </p:nvSpPr>
        <p:spPr>
          <a:xfrm>
            <a:off x="352697" y="2050868"/>
            <a:ext cx="2638697" cy="11234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800" dirty="0"/>
              <a:t>عدم العبوس في وجه الناس</a:t>
            </a:r>
            <a:endParaRPr lang="en-US" sz="28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97BD673-738F-4C68-8B17-D4A9185797BB}"/>
              </a:ext>
            </a:extLst>
          </p:cNvPr>
          <p:cNvSpPr/>
          <p:nvPr/>
        </p:nvSpPr>
        <p:spPr>
          <a:xfrm>
            <a:off x="457200" y="3801290"/>
            <a:ext cx="2638697" cy="121484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dirty="0">
                <a:solidFill>
                  <a:schemeClr val="tx1"/>
                </a:solidFill>
              </a:rPr>
              <a:t>عدم رفع الصوت على الأخرين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55D052-10A4-48BE-BC70-D2D4A54876D5}"/>
              </a:ext>
            </a:extLst>
          </p:cNvPr>
          <p:cNvSpPr/>
          <p:nvPr/>
        </p:nvSpPr>
        <p:spPr>
          <a:xfrm>
            <a:off x="2899954" y="6113417"/>
            <a:ext cx="6805749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/>
              <a:t>واجب منزلي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38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571CFA9-A5A9-42DD-BBFB-4CF31B2A6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37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لهم إني أسألك علما نافعا ورزقا طيبا وعملا متقبلا | Quran quotes, Quotes,  Islamic quotes">
            <a:extLst>
              <a:ext uri="{FF2B5EF4-FFF2-40B4-BE49-F238E27FC236}">
                <a16:creationId xmlns:a16="http://schemas.microsoft.com/office/drawing/2014/main" id="{507BC305-A380-46F4-9867-7F439852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045"/>
            <a:ext cx="7609197" cy="585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709195-B2FA-4BCF-8EFD-BB79CB957A75}"/>
              </a:ext>
            </a:extLst>
          </p:cNvPr>
          <p:cNvSpPr/>
          <p:nvPr/>
        </p:nvSpPr>
        <p:spPr>
          <a:xfrm>
            <a:off x="3894406" y="253217"/>
            <a:ext cx="4431323" cy="590843"/>
          </a:xfrm>
          <a:prstGeom prst="rect">
            <a:avLst/>
          </a:prstGeom>
          <a:solidFill>
            <a:schemeClr val="accent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أول ما نبدأ به هو الدعاء.</a:t>
            </a:r>
            <a:endParaRPr lang="en-US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8" name="Picture 4" descr="Ê§làm☼Â§h®àf (@lm_mrg) | Twitter">
            <a:extLst>
              <a:ext uri="{FF2B5EF4-FFF2-40B4-BE49-F238E27FC236}">
                <a16:creationId xmlns:a16="http://schemas.microsoft.com/office/drawing/2014/main" id="{20D73496-0829-48CE-B6B2-1E63D905F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>
            <a:off x="7609197" y="520505"/>
            <a:ext cx="5091228" cy="63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2mate.com - للهم إني أسألك علما نافعا وعملا متقبلا ورزقا طيبا_1E6ZxYHxAKU">
            <a:hlinkClick r:id="" action="ppaction://media"/>
            <a:extLst>
              <a:ext uri="{FF2B5EF4-FFF2-40B4-BE49-F238E27FC236}">
                <a16:creationId xmlns:a16="http://schemas.microsoft.com/office/drawing/2014/main" id="{8F888F84-F2B5-4D31-ABA1-80EEB5CBAC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778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2136" y="868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991B4695-FBBD-4A4B-B2E9-4350924CF8DC}"/>
              </a:ext>
            </a:extLst>
          </p:cNvPr>
          <p:cNvSpPr/>
          <p:nvPr/>
        </p:nvSpPr>
        <p:spPr>
          <a:xfrm>
            <a:off x="493830" y="169628"/>
            <a:ext cx="3373944" cy="19933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99BC5EE7-F407-4C72-8167-A8961894D691}"/>
              </a:ext>
            </a:extLst>
          </p:cNvPr>
          <p:cNvGraphicFramePr>
            <a:graphicFrameLocks noGrp="1"/>
          </p:cNvGraphicFramePr>
          <p:nvPr/>
        </p:nvGraphicFramePr>
        <p:xfrm>
          <a:off x="4707156" y="541951"/>
          <a:ext cx="7064360" cy="45161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6090">
                  <a:extLst>
                    <a:ext uri="{9D8B030D-6E8A-4147-A177-3AD203B41FA5}">
                      <a16:colId xmlns:a16="http://schemas.microsoft.com/office/drawing/2014/main" val="1408606415"/>
                    </a:ext>
                  </a:extLst>
                </a:gridCol>
                <a:gridCol w="1766090">
                  <a:extLst>
                    <a:ext uri="{9D8B030D-6E8A-4147-A177-3AD203B41FA5}">
                      <a16:colId xmlns:a16="http://schemas.microsoft.com/office/drawing/2014/main" val="4234953876"/>
                    </a:ext>
                  </a:extLst>
                </a:gridCol>
                <a:gridCol w="1766090">
                  <a:extLst>
                    <a:ext uri="{9D8B030D-6E8A-4147-A177-3AD203B41FA5}">
                      <a16:colId xmlns:a16="http://schemas.microsoft.com/office/drawing/2014/main" val="1813495830"/>
                    </a:ext>
                  </a:extLst>
                </a:gridCol>
                <a:gridCol w="1766090">
                  <a:extLst>
                    <a:ext uri="{9D8B030D-6E8A-4147-A177-3AD203B41FA5}">
                      <a16:colId xmlns:a16="http://schemas.microsoft.com/office/drawing/2014/main" val="2015955232"/>
                    </a:ext>
                  </a:extLst>
                </a:gridCol>
              </a:tblGrid>
              <a:tr h="15053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2405111"/>
                  </a:ext>
                </a:extLst>
              </a:tr>
              <a:tr h="150539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073790"/>
                  </a:ext>
                </a:extLst>
              </a:tr>
              <a:tr h="15053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6027777"/>
                  </a:ext>
                </a:extLst>
              </a:tr>
            </a:tbl>
          </a:graphicData>
        </a:graphic>
      </p:graphicFrame>
      <p:pic>
        <p:nvPicPr>
          <p:cNvPr id="3" name="Picture 2" descr="A picture containing food, group&#10;&#10;Description automatically generated">
            <a:extLst>
              <a:ext uri="{FF2B5EF4-FFF2-40B4-BE49-F238E27FC236}">
                <a16:creationId xmlns:a16="http://schemas.microsoft.com/office/drawing/2014/main" id="{503D8BBF-604A-4051-8647-90F3F95E5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90358" t="27992" r="1655" b="58326"/>
          <a:stretch/>
        </p:blipFill>
        <p:spPr>
          <a:xfrm>
            <a:off x="5384779" y="2184799"/>
            <a:ext cx="856741" cy="825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271E39-B0EE-45AB-8976-EBAB10039814}"/>
              </a:ext>
            </a:extLst>
          </p:cNvPr>
          <p:cNvSpPr txBox="1"/>
          <p:nvPr/>
        </p:nvSpPr>
        <p:spPr>
          <a:xfrm>
            <a:off x="533904" y="670200"/>
            <a:ext cx="3134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التركيز  </a:t>
            </a:r>
          </a:p>
          <a:p>
            <a:pPr algn="ct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الزمن :30 ث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BD06EB-D713-40C6-B06F-254BE0BE9085}"/>
              </a:ext>
            </a:extLst>
          </p:cNvPr>
          <p:cNvSpPr txBox="1"/>
          <p:nvPr/>
        </p:nvSpPr>
        <p:spPr>
          <a:xfrm>
            <a:off x="4267200" y="36278"/>
            <a:ext cx="749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فك شفرة الإجابة من خلال الرموز</a:t>
            </a:r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لنتعرف على عنوان درس اليوم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DDFB8B-2213-43AF-962A-126E4888BB4B}"/>
              </a:ext>
            </a:extLst>
          </p:cNvPr>
          <p:cNvSpPr txBox="1"/>
          <p:nvPr/>
        </p:nvSpPr>
        <p:spPr>
          <a:xfrm>
            <a:off x="5160542" y="2936205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70670-99C7-4A23-A1D6-47A8E82348AD}"/>
              </a:ext>
            </a:extLst>
          </p:cNvPr>
          <p:cNvSpPr txBox="1"/>
          <p:nvPr/>
        </p:nvSpPr>
        <p:spPr>
          <a:xfrm>
            <a:off x="8642920" y="1476758"/>
            <a:ext cx="106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D8969B-6D4B-4B88-A4B9-C79305E5C17E}"/>
              </a:ext>
            </a:extLst>
          </p:cNvPr>
          <p:cNvSpPr txBox="1"/>
          <p:nvPr/>
        </p:nvSpPr>
        <p:spPr>
          <a:xfrm>
            <a:off x="10341890" y="4382757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784C8A-8FD8-4D3D-9B34-6A5C5A3B452A}"/>
              </a:ext>
            </a:extLst>
          </p:cNvPr>
          <p:cNvSpPr txBox="1"/>
          <p:nvPr/>
        </p:nvSpPr>
        <p:spPr>
          <a:xfrm>
            <a:off x="6919143" y="2972768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922F37-D83D-412F-9F07-C3E505711E6E}"/>
              </a:ext>
            </a:extLst>
          </p:cNvPr>
          <p:cNvSpPr txBox="1"/>
          <p:nvPr/>
        </p:nvSpPr>
        <p:spPr>
          <a:xfrm>
            <a:off x="10348630" y="2990510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ABC85F-377B-4A1E-9766-013625AB5235}"/>
              </a:ext>
            </a:extLst>
          </p:cNvPr>
          <p:cNvSpPr txBox="1"/>
          <p:nvPr/>
        </p:nvSpPr>
        <p:spPr>
          <a:xfrm>
            <a:off x="8667224" y="3057846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29B039-D4FF-4B57-85A0-904FED7C2C44}"/>
              </a:ext>
            </a:extLst>
          </p:cNvPr>
          <p:cNvSpPr txBox="1"/>
          <p:nvPr/>
        </p:nvSpPr>
        <p:spPr>
          <a:xfrm>
            <a:off x="10351711" y="1419009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10F130-4E41-4FAD-8A65-F5CAF7B4250B}"/>
              </a:ext>
            </a:extLst>
          </p:cNvPr>
          <p:cNvSpPr txBox="1"/>
          <p:nvPr/>
        </p:nvSpPr>
        <p:spPr>
          <a:xfrm>
            <a:off x="6916322" y="1476159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F90F8E-323A-49FB-AED3-9E5687B68482}"/>
              </a:ext>
            </a:extLst>
          </p:cNvPr>
          <p:cNvSpPr txBox="1"/>
          <p:nvPr/>
        </p:nvSpPr>
        <p:spPr>
          <a:xfrm>
            <a:off x="5148724" y="1529546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82AEBD-C0D3-4D23-AED7-E7A537C2E8A1}"/>
              </a:ext>
            </a:extLst>
          </p:cNvPr>
          <p:cNvSpPr txBox="1"/>
          <p:nvPr/>
        </p:nvSpPr>
        <p:spPr>
          <a:xfrm>
            <a:off x="8665244" y="4426302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7255A7-CA15-4A0F-B3E9-AE3089D2600C}"/>
              </a:ext>
            </a:extLst>
          </p:cNvPr>
          <p:cNvSpPr txBox="1"/>
          <p:nvPr/>
        </p:nvSpPr>
        <p:spPr>
          <a:xfrm>
            <a:off x="5150371" y="4416776"/>
            <a:ext cx="932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3" name="30 Second Countdown Timer">
            <a:hlinkClick r:id="" action="ppaction://media"/>
            <a:extLst>
              <a:ext uri="{FF2B5EF4-FFF2-40B4-BE49-F238E27FC236}">
                <a16:creationId xmlns:a16="http://schemas.microsoft.com/office/drawing/2014/main" id="{9DE4F432-05C3-4F1C-AF5E-218E6D840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9839"/>
          <a:stretch/>
        </p:blipFill>
        <p:spPr>
          <a:xfrm>
            <a:off x="493830" y="2579195"/>
            <a:ext cx="3231894" cy="1993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8451C4C9-B447-47BA-9E4E-33AB8683F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620889"/>
              </p:ext>
            </p:extLst>
          </p:nvPr>
        </p:nvGraphicFramePr>
        <p:xfrm>
          <a:off x="7045773" y="5137935"/>
          <a:ext cx="4111944" cy="73532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27986">
                  <a:extLst>
                    <a:ext uri="{9D8B030D-6E8A-4147-A177-3AD203B41FA5}">
                      <a16:colId xmlns:a16="http://schemas.microsoft.com/office/drawing/2014/main" val="3953101304"/>
                    </a:ext>
                  </a:extLst>
                </a:gridCol>
                <a:gridCol w="1027986">
                  <a:extLst>
                    <a:ext uri="{9D8B030D-6E8A-4147-A177-3AD203B41FA5}">
                      <a16:colId xmlns:a16="http://schemas.microsoft.com/office/drawing/2014/main" val="2072613845"/>
                    </a:ext>
                  </a:extLst>
                </a:gridCol>
                <a:gridCol w="1027986">
                  <a:extLst>
                    <a:ext uri="{9D8B030D-6E8A-4147-A177-3AD203B41FA5}">
                      <a16:colId xmlns:a16="http://schemas.microsoft.com/office/drawing/2014/main" val="1849519247"/>
                    </a:ext>
                  </a:extLst>
                </a:gridCol>
                <a:gridCol w="1027986">
                  <a:extLst>
                    <a:ext uri="{9D8B030D-6E8A-4147-A177-3AD203B41FA5}">
                      <a16:colId xmlns:a16="http://schemas.microsoft.com/office/drawing/2014/main" val="172607835"/>
                    </a:ext>
                  </a:extLst>
                </a:gridCol>
              </a:tblGrid>
              <a:tr h="7353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0641871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FD5CB221-F404-462E-864F-F1072676A686}"/>
              </a:ext>
            </a:extLst>
          </p:cNvPr>
          <p:cNvSpPr txBox="1"/>
          <p:nvPr/>
        </p:nvSpPr>
        <p:spPr>
          <a:xfrm>
            <a:off x="924453" y="6285932"/>
            <a:ext cx="1109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عنوان الدرس 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EG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..................................................................................................................</a:t>
            </a:r>
            <a:r>
              <a:rPr lang="ar-DZ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</a:t>
            </a:r>
            <a:r>
              <a:rPr lang="ar-EG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</a:t>
            </a:r>
            <a:r>
              <a:rPr lang="ar-DZ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351103A-8AC2-45A2-B7AD-A7A5FAAA48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3489" y="2260768"/>
            <a:ext cx="747330" cy="747330"/>
          </a:xfrm>
          <a:prstGeom prst="rect">
            <a:avLst/>
          </a:prstGeom>
        </p:spPr>
      </p:pic>
      <p:pic>
        <p:nvPicPr>
          <p:cNvPr id="4098" name="Picture 2" descr="صور ابتسامة وضحكة ايموشن الابتسامة | ميكساتك">
            <a:extLst>
              <a:ext uri="{FF2B5EF4-FFF2-40B4-BE49-F238E27FC236}">
                <a16:creationId xmlns:a16="http://schemas.microsoft.com/office/drawing/2014/main" id="{1AA8BC78-BCAE-4301-9E30-4717509B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753" y="819076"/>
            <a:ext cx="800599" cy="7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A picture containing food, group&#10;&#10;Description automatically generated">
            <a:extLst>
              <a:ext uri="{FF2B5EF4-FFF2-40B4-BE49-F238E27FC236}">
                <a16:creationId xmlns:a16="http://schemas.microsoft.com/office/drawing/2014/main" id="{31094198-C349-41D6-BDBD-D666BC00E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358" t="27992" r="1655" b="58326"/>
          <a:stretch/>
        </p:blipFill>
        <p:spPr>
          <a:xfrm>
            <a:off x="10360935" y="1409454"/>
            <a:ext cx="108667" cy="101486"/>
          </a:xfrm>
          <a:prstGeom prst="rect">
            <a:avLst/>
          </a:prstGeom>
        </p:spPr>
      </p:pic>
      <p:pic>
        <p:nvPicPr>
          <p:cNvPr id="4100" name="Picture 4" descr="ايموشن في الشات علي الفيس بوك - [[417529565016751]] [[417529578350083]]  [[417529568350084]] [[417529588350082]] [[417529575016750]]  [[417529668350074]] [[417529661683408]] [[417529658350075]]  [[417529651683409]] [[417529685016739]] [[417529755016732 ...">
            <a:extLst>
              <a:ext uri="{FF2B5EF4-FFF2-40B4-BE49-F238E27FC236}">
                <a16:creationId xmlns:a16="http://schemas.microsoft.com/office/drawing/2014/main" id="{0D49356E-4849-40C0-A885-2711B07DE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630" y="823621"/>
            <a:ext cx="803107" cy="80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ضع صورة لوجه مضحك! | ask.fm/HENDALI123456">
            <a:extLst>
              <a:ext uri="{FF2B5EF4-FFF2-40B4-BE49-F238E27FC236}">
                <a16:creationId xmlns:a16="http://schemas.microsoft.com/office/drawing/2014/main" id="{9B02FE95-1A2F-4D9F-88E9-E55B94E4B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40" y="815174"/>
            <a:ext cx="803107" cy="89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صور ضحك .. فرحة وبهجة">
            <a:extLst>
              <a:ext uri="{FF2B5EF4-FFF2-40B4-BE49-F238E27FC236}">
                <a16:creationId xmlns:a16="http://schemas.microsoft.com/office/drawing/2014/main" id="{B909BEEB-0DE3-4A2E-BF8B-31E55B09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49" y="749490"/>
            <a:ext cx="899651" cy="91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833CB-1222-4EC8-8460-468ACBC2E2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3734" y="2310501"/>
            <a:ext cx="734293" cy="739732"/>
          </a:xfrm>
          <a:prstGeom prst="rect">
            <a:avLst/>
          </a:prstGeom>
        </p:spPr>
      </p:pic>
      <p:pic>
        <p:nvPicPr>
          <p:cNvPr id="4112" name="Picture 16" descr="صور ايموجي يضحك , ايموشن بيعيط , قلوب , بوسة , نوم , فراق , بنظارة -  فوتوجرافر">
            <a:extLst>
              <a:ext uri="{FF2B5EF4-FFF2-40B4-BE49-F238E27FC236}">
                <a16:creationId xmlns:a16="http://schemas.microsoft.com/office/drawing/2014/main" id="{16E2C9AA-1970-403B-9E06-49859CDDA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1" y="3628554"/>
            <a:ext cx="1083736" cy="108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إيموجي الكمامات.. اجتياح عالمي آخر بالتوازي مع كورونا - زووم نيوز">
            <a:extLst>
              <a:ext uri="{FF2B5EF4-FFF2-40B4-BE49-F238E27FC236}">
                <a16:creationId xmlns:a16="http://schemas.microsoft.com/office/drawing/2014/main" id="{B94C39ED-740D-42DE-8DEF-EA59B410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4" y="2030794"/>
            <a:ext cx="1236721" cy="12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8" descr="إيموجي الكمامات.. اجتياح عالمي آخر بالتوازي مع كورونا - زووم نيوز">
            <a:extLst>
              <a:ext uri="{FF2B5EF4-FFF2-40B4-BE49-F238E27FC236}">
                <a16:creationId xmlns:a16="http://schemas.microsoft.com/office/drawing/2014/main" id="{0F162285-87D6-444E-B2B0-FDE0B4ADE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445" y="4870633"/>
            <a:ext cx="1236721" cy="11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Big Smile Smiley Emoticon Clipart | i2Clipart - Royalty Free Public Domain  Clipart">
            <a:extLst>
              <a:ext uri="{FF2B5EF4-FFF2-40B4-BE49-F238E27FC236}">
                <a16:creationId xmlns:a16="http://schemas.microsoft.com/office/drawing/2014/main" id="{B6466FF5-3CD7-4060-A3D6-DEAC0E952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40" y="3692666"/>
            <a:ext cx="767552" cy="79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26F6C452-66AA-40FF-B9D2-C316FB5E3057}"/>
              </a:ext>
            </a:extLst>
          </p:cNvPr>
          <p:cNvSpPr txBox="1"/>
          <p:nvPr/>
        </p:nvSpPr>
        <p:spPr>
          <a:xfrm>
            <a:off x="6858000" y="4359627"/>
            <a:ext cx="1072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120" name="Picture 24" descr="فيلسوف العصر سمايل (@qwedsaqweasd11) | Twitter">
            <a:extLst>
              <a:ext uri="{FF2B5EF4-FFF2-40B4-BE49-F238E27FC236}">
                <a16:creationId xmlns:a16="http://schemas.microsoft.com/office/drawing/2014/main" id="{08622E5E-D98A-44DA-A53C-4378EFB2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51" y="3692666"/>
            <a:ext cx="784086" cy="7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27DD0B-B947-485A-98CE-803530C7C8E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3314" y="3739927"/>
            <a:ext cx="791863" cy="791863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6181E45-E542-4B4F-A23D-90AD1E6CC478}"/>
              </a:ext>
            </a:extLst>
          </p:cNvPr>
          <p:cNvSpPr/>
          <p:nvPr/>
        </p:nvSpPr>
        <p:spPr>
          <a:xfrm>
            <a:off x="-40435" y="6219394"/>
            <a:ext cx="4053109" cy="540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 لقمان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29">
            <a:extLst>
              <a:ext uri="{FF2B5EF4-FFF2-40B4-BE49-F238E27FC236}">
                <a16:creationId xmlns:a16="http://schemas.microsoft.com/office/drawing/2014/main" id="{37D6B17B-4B96-46FF-A39B-B8F2880001EF}"/>
              </a:ext>
            </a:extLst>
          </p:cNvPr>
          <p:cNvSpPr txBox="1"/>
          <p:nvPr/>
        </p:nvSpPr>
        <p:spPr>
          <a:xfrm>
            <a:off x="10100969" y="5821552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7" name="TextBox 36">
            <a:extLst>
              <a:ext uri="{FF2B5EF4-FFF2-40B4-BE49-F238E27FC236}">
                <a16:creationId xmlns:a16="http://schemas.microsoft.com/office/drawing/2014/main" id="{270254F8-65AB-4365-9B99-C041B12AEF6B}"/>
              </a:ext>
            </a:extLst>
          </p:cNvPr>
          <p:cNvSpPr txBox="1"/>
          <p:nvPr/>
        </p:nvSpPr>
        <p:spPr>
          <a:xfrm>
            <a:off x="9258386" y="5813746"/>
            <a:ext cx="932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8" name="TextBox 36">
            <a:extLst>
              <a:ext uri="{FF2B5EF4-FFF2-40B4-BE49-F238E27FC236}">
                <a16:creationId xmlns:a16="http://schemas.microsoft.com/office/drawing/2014/main" id="{B363F217-6CF4-40D4-B456-CAB0D41C39D2}"/>
              </a:ext>
            </a:extLst>
          </p:cNvPr>
          <p:cNvSpPr txBox="1"/>
          <p:nvPr/>
        </p:nvSpPr>
        <p:spPr>
          <a:xfrm>
            <a:off x="7386168" y="5780640"/>
            <a:ext cx="554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9" name="TextBox 29">
            <a:extLst>
              <a:ext uri="{FF2B5EF4-FFF2-40B4-BE49-F238E27FC236}">
                <a16:creationId xmlns:a16="http://schemas.microsoft.com/office/drawing/2014/main" id="{C46195F9-805E-451A-9698-6BE33CC2B75A}"/>
              </a:ext>
            </a:extLst>
          </p:cNvPr>
          <p:cNvSpPr txBox="1"/>
          <p:nvPr/>
        </p:nvSpPr>
        <p:spPr>
          <a:xfrm>
            <a:off x="8105689" y="5744055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6D92C69B-B76D-4184-A773-48E2F3877BEB}"/>
              </a:ext>
            </a:extLst>
          </p:cNvPr>
          <p:cNvSpPr txBox="1"/>
          <p:nvPr/>
        </p:nvSpPr>
        <p:spPr>
          <a:xfrm>
            <a:off x="6078683" y="5734474"/>
            <a:ext cx="10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4" name="Picture 64">
            <a:extLst>
              <a:ext uri="{FF2B5EF4-FFF2-40B4-BE49-F238E27FC236}">
                <a16:creationId xmlns:a16="http://schemas.microsoft.com/office/drawing/2014/main" id="{647253F1-6F69-4D64-A83A-D8739CCD768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5216" y="5170669"/>
            <a:ext cx="747330" cy="747330"/>
          </a:xfrm>
          <a:prstGeom prst="rect">
            <a:avLst/>
          </a:prstGeom>
        </p:spPr>
      </p:pic>
      <p:pic>
        <p:nvPicPr>
          <p:cNvPr id="62" name="Picture 22" descr="Big Smile Smiley Emoticon Clipart | i2Clipart - Royalty Free Public Domain  Clipart">
            <a:extLst>
              <a:ext uri="{FF2B5EF4-FFF2-40B4-BE49-F238E27FC236}">
                <a16:creationId xmlns:a16="http://schemas.microsoft.com/office/drawing/2014/main" id="{0AC722DC-001D-4D3A-826D-AB3E64B13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94" y="5112183"/>
            <a:ext cx="767552" cy="79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4">
            <a:extLst>
              <a:ext uri="{FF2B5EF4-FFF2-40B4-BE49-F238E27FC236}">
                <a16:creationId xmlns:a16="http://schemas.microsoft.com/office/drawing/2014/main" id="{1BA2E2C5-8E17-4A24-B94F-441FDC6143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6746" y="5166025"/>
            <a:ext cx="734293" cy="739732"/>
          </a:xfrm>
          <a:prstGeom prst="rect">
            <a:avLst/>
          </a:prstGeom>
        </p:spPr>
      </p:pic>
      <p:pic>
        <p:nvPicPr>
          <p:cNvPr id="66" name="Picture 24" descr="فيلسوف العصر سمايل (@qwedsaqweasd11) | Twitter">
            <a:extLst>
              <a:ext uri="{FF2B5EF4-FFF2-40B4-BE49-F238E27FC236}">
                <a16:creationId xmlns:a16="http://schemas.microsoft.com/office/drawing/2014/main" id="{B38EC6E9-A50E-412E-AE33-46E1C4E5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24" y="5165832"/>
            <a:ext cx="784086" cy="7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6C1FF9E-36FC-44A1-BFBD-BB951ACDB50D}"/>
              </a:ext>
            </a:extLst>
          </p:cNvPr>
          <p:cNvSpPr/>
          <p:nvPr/>
        </p:nvSpPr>
        <p:spPr>
          <a:xfrm>
            <a:off x="925892" y="5357029"/>
            <a:ext cx="3867774" cy="5294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dirty="0"/>
              <a:t>سورة من سور القرآن</a:t>
            </a:r>
            <a:endParaRPr lang="en-US" sz="2800" dirty="0"/>
          </a:p>
        </p:txBody>
      </p:sp>
      <p:pic>
        <p:nvPicPr>
          <p:cNvPr id="67" name="Picture 16" descr="صور ايموجي يضحك , ايموشن بيعيط , قلوب , بوسة , نوم , فراق , بنظارة -  فوتوجرافر">
            <a:extLst>
              <a:ext uri="{FF2B5EF4-FFF2-40B4-BE49-F238E27FC236}">
                <a16:creationId xmlns:a16="http://schemas.microsoft.com/office/drawing/2014/main" id="{FE81E2F8-C43B-4BB6-8D3E-D15759F38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53" y="5112183"/>
            <a:ext cx="1083736" cy="108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33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76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8" grpId="0" animBg="1"/>
      <p:bldP spid="56" grpId="0"/>
      <p:bldP spid="57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9CAB02-502D-4492-9E37-7F64DD51725F}"/>
              </a:ext>
            </a:extLst>
          </p:cNvPr>
          <p:cNvSpPr/>
          <p:nvPr/>
        </p:nvSpPr>
        <p:spPr>
          <a:xfrm>
            <a:off x="9462052" y="246189"/>
            <a:ext cx="2537689" cy="504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AE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الدرس: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3D0240-D4EF-4965-8AA0-9175E8FBA85F}"/>
              </a:ext>
            </a:extLst>
          </p:cNvPr>
          <p:cNvSpPr/>
          <p:nvPr/>
        </p:nvSpPr>
        <p:spPr>
          <a:xfrm>
            <a:off x="140677" y="98476"/>
            <a:ext cx="11873132" cy="6696222"/>
          </a:xfrm>
          <a:prstGeom prst="roundRect">
            <a:avLst>
              <a:gd name="adj" fmla="val 606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inger Point Clip Art - Finger Point Clipart Png Transparent Png - Full  Size Clipart (#120364) - PinClipart">
            <a:extLst>
              <a:ext uri="{FF2B5EF4-FFF2-40B4-BE49-F238E27FC236}">
                <a16:creationId xmlns:a16="http://schemas.microsoft.com/office/drawing/2014/main" id="{09A6564A-C80C-47BF-ACFD-9A9D9587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80" y="1935681"/>
            <a:ext cx="1326394" cy="5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inger Point Clip Art - Finger Point Clipart Png Transparent Png - Full  Size Clipart (#120364) - PinClipart">
            <a:extLst>
              <a:ext uri="{FF2B5EF4-FFF2-40B4-BE49-F238E27FC236}">
                <a16:creationId xmlns:a16="http://schemas.microsoft.com/office/drawing/2014/main" id="{2319EB67-ACA1-4E13-A496-5F37345F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80" y="4803947"/>
            <a:ext cx="1326394" cy="5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inger Point Clip Art - Finger Point Clipart Png Transparent Png - Full  Size Clipart (#120364) - PinClipart">
            <a:extLst>
              <a:ext uri="{FF2B5EF4-FFF2-40B4-BE49-F238E27FC236}">
                <a16:creationId xmlns:a16="http://schemas.microsoft.com/office/drawing/2014/main" id="{09A6564A-C80C-47BF-ACFD-9A9D9587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80" y="2841457"/>
            <a:ext cx="1326394" cy="5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inger Point Clip Art - Finger Point Clipart Png Transparent Png - Full  Size Clipart (#120364) - PinClipart">
            <a:extLst>
              <a:ext uri="{FF2B5EF4-FFF2-40B4-BE49-F238E27FC236}">
                <a16:creationId xmlns:a16="http://schemas.microsoft.com/office/drawing/2014/main" id="{09A6564A-C80C-47BF-ACFD-9A9D9587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80" y="3805431"/>
            <a:ext cx="1326394" cy="5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465B4F7E-7EC3-4D5E-B494-81634D6C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8243"/>
            <a:ext cx="2021029" cy="2596181"/>
          </a:xfrm>
          <a:prstGeom prst="rect">
            <a:avLst/>
          </a:prstGeom>
        </p:spPr>
      </p:pic>
      <p:pic>
        <p:nvPicPr>
          <p:cNvPr id="13" name="Picture 2" descr="Finger Point Clip Art - Finger Point Clipart Png Transparent Png - Full  Size Clipart (#120364) - PinClipart">
            <a:extLst>
              <a:ext uri="{FF2B5EF4-FFF2-40B4-BE49-F238E27FC236}">
                <a16:creationId xmlns:a16="http://schemas.microsoft.com/office/drawing/2014/main" id="{E425AD70-19C5-40E7-A2F5-150CEA32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80" y="5831058"/>
            <a:ext cx="1326394" cy="5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01F133-BF8C-48AF-9086-19E7D27AF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3" y="205946"/>
            <a:ext cx="8752115" cy="162097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7E249A2-933A-4CD8-B42A-9A1B38B4B214}"/>
              </a:ext>
            </a:extLst>
          </p:cNvPr>
          <p:cNvSpPr/>
          <p:nvPr/>
        </p:nvSpPr>
        <p:spPr>
          <a:xfrm>
            <a:off x="2161706" y="2035845"/>
            <a:ext cx="7661564" cy="742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600" dirty="0"/>
              <a:t>تلاوة الآيات الكريمة من سورة لقمان </a:t>
            </a:r>
            <a:endParaRPr lang="en-US" sz="3600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5652FC6-9A3F-447E-A5B9-B46F2E57D462}"/>
              </a:ext>
            </a:extLst>
          </p:cNvPr>
          <p:cNvSpPr/>
          <p:nvPr/>
        </p:nvSpPr>
        <p:spPr>
          <a:xfrm>
            <a:off x="2161707" y="3005558"/>
            <a:ext cx="7661564" cy="742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/>
              <a:t>معاني الكلمات الواردة في الآيات الكريمة </a:t>
            </a:r>
            <a:endParaRPr lang="en-US" sz="3200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71A3D4D-4F86-4B93-AC73-AECAA1A8EBF6}"/>
              </a:ext>
            </a:extLst>
          </p:cNvPr>
          <p:cNvSpPr/>
          <p:nvPr/>
        </p:nvSpPr>
        <p:spPr>
          <a:xfrm>
            <a:off x="2161706" y="3993384"/>
            <a:ext cx="7661563" cy="7424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/>
              <a:t>استخلاص وصايا لقمان من الآيات الكريمة </a:t>
            </a:r>
            <a:endParaRPr lang="en-US" sz="3200" dirty="0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893818C-95B6-41D8-9D1F-7D0371566033}"/>
              </a:ext>
            </a:extLst>
          </p:cNvPr>
          <p:cNvSpPr/>
          <p:nvPr/>
        </p:nvSpPr>
        <p:spPr>
          <a:xfrm>
            <a:off x="2266209" y="5048880"/>
            <a:ext cx="7661563" cy="6320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dirty="0"/>
              <a:t>التحلي بالأخلاق الفاضلة التي حثنا عليها الإسلام  </a:t>
            </a:r>
            <a:endParaRPr lang="en-US" sz="2800" dirty="0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4CB9689A-5EF5-415C-8069-4C0EA28C64B1}"/>
              </a:ext>
            </a:extLst>
          </p:cNvPr>
          <p:cNvSpPr/>
          <p:nvPr/>
        </p:nvSpPr>
        <p:spPr>
          <a:xfrm>
            <a:off x="2210942" y="5884075"/>
            <a:ext cx="7661564" cy="659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/>
              <a:t>أثر التحلي بهذه الوصايا على الفرد </a:t>
            </a:r>
            <a:r>
              <a:rPr lang="ar-EG" sz="3200" dirty="0" err="1"/>
              <a:t>والجمتمع</a:t>
            </a:r>
            <a:r>
              <a:rPr lang="ar-EG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32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7B78258-16F7-47D6-8E4F-A4409F646610}"/>
              </a:ext>
            </a:extLst>
          </p:cNvPr>
          <p:cNvSpPr/>
          <p:nvPr/>
        </p:nvSpPr>
        <p:spPr>
          <a:xfrm>
            <a:off x="6482687" y="177421"/>
            <a:ext cx="5581934" cy="805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400" dirty="0"/>
              <a:t>تمهيد</a:t>
            </a:r>
            <a:r>
              <a:rPr lang="ar-EG" dirty="0"/>
              <a:t> </a:t>
            </a:r>
            <a:endParaRPr lang="en-US" dirty="0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D653952-A6BB-4C40-86B9-40CF30818A58}"/>
              </a:ext>
            </a:extLst>
          </p:cNvPr>
          <p:cNvSpPr/>
          <p:nvPr/>
        </p:nvSpPr>
        <p:spPr>
          <a:xfrm>
            <a:off x="136478" y="2333767"/>
            <a:ext cx="11928143" cy="264766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4400" dirty="0">
                <a:solidFill>
                  <a:schemeClr val="accent1"/>
                </a:solidFill>
              </a:rPr>
              <a:t>هل قام والدك أو والدتك بنصيحتك يوما ما؟</a:t>
            </a:r>
          </a:p>
          <a:p>
            <a:pPr algn="ctr"/>
            <a:endParaRPr lang="ar-EG" sz="4400" dirty="0"/>
          </a:p>
          <a:p>
            <a:pPr algn="ctr"/>
            <a:r>
              <a:rPr lang="ar-EG" sz="4400" dirty="0"/>
              <a:t>هل كان لهذه النصائح و الوصايا أثر عليك في حياتك ؟</a:t>
            </a:r>
            <a:endParaRPr lang="en-US" sz="4400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E7B1D27-0FE2-4BE9-B41B-BD757D4A9D11}"/>
              </a:ext>
            </a:extLst>
          </p:cNvPr>
          <p:cNvSpPr/>
          <p:nvPr/>
        </p:nvSpPr>
        <p:spPr>
          <a:xfrm>
            <a:off x="750627" y="5636525"/>
            <a:ext cx="10181230" cy="1221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/>
              <a:t>هيا بنا نستمع لوصايا لقمان في الآيات الكريمة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15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C512308-F41E-4F0A-982F-BF4ED9C33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WhatsApp Video 2022-02-09 at 10.00.27 AM">
            <a:hlinkClick r:id="" action="ppaction://media"/>
            <a:extLst>
              <a:ext uri="{FF2B5EF4-FFF2-40B4-BE49-F238E27FC236}">
                <a16:creationId xmlns:a16="http://schemas.microsoft.com/office/drawing/2014/main" id="{E4C45297-476B-421D-9A59-384CFE8FD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39" y="1828801"/>
            <a:ext cx="1210055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A428E95-E44B-4018-9082-9B98793F9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326"/>
            <a:ext cx="12192000" cy="2800741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65D1D5F-B1D4-40F3-AEF0-94CFE934B78A}"/>
              </a:ext>
            </a:extLst>
          </p:cNvPr>
          <p:cNvSpPr/>
          <p:nvPr/>
        </p:nvSpPr>
        <p:spPr>
          <a:xfrm>
            <a:off x="2834640" y="2896067"/>
            <a:ext cx="6992982" cy="107115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dirty="0"/>
              <a:t>استخرج من الآيات الكريمة وصايا لقمان لابنه</a:t>
            </a:r>
            <a:endParaRPr lang="en-US" sz="2800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36B4D48-9151-4B5A-BCBE-7FE13A4CE963}"/>
              </a:ext>
            </a:extLst>
          </p:cNvPr>
          <p:cNvSpPr/>
          <p:nvPr/>
        </p:nvSpPr>
        <p:spPr>
          <a:xfrm>
            <a:off x="9274629" y="4362994"/>
            <a:ext cx="2730137" cy="78377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المحافظة على الصلاة </a:t>
            </a:r>
            <a:endParaRPr lang="en-US" sz="2400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E6A2600-DC07-4AB4-BBB2-500D48DD8E24}"/>
              </a:ext>
            </a:extLst>
          </p:cNvPr>
          <p:cNvSpPr/>
          <p:nvPr/>
        </p:nvSpPr>
        <p:spPr>
          <a:xfrm>
            <a:off x="5172891" y="4362994"/>
            <a:ext cx="3135086" cy="7837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الأمر بالمعروف والنهي عن المنكر</a:t>
            </a:r>
            <a:endParaRPr lang="en-US" sz="2400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370D207-585F-45F7-9948-50F0C834A5D3}"/>
              </a:ext>
            </a:extLst>
          </p:cNvPr>
          <p:cNvSpPr/>
          <p:nvPr/>
        </p:nvSpPr>
        <p:spPr>
          <a:xfrm>
            <a:off x="674913" y="4476205"/>
            <a:ext cx="3135086" cy="7837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الصبر عند المصيبة </a:t>
            </a:r>
            <a:endParaRPr lang="en-US" sz="2400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309BDDF-3CAB-4F63-A523-CE007D9DCC53}"/>
              </a:ext>
            </a:extLst>
          </p:cNvPr>
          <p:cNvSpPr/>
          <p:nvPr/>
        </p:nvSpPr>
        <p:spPr>
          <a:xfrm>
            <a:off x="8260079" y="5975016"/>
            <a:ext cx="3135086" cy="783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عدم العبوس في وجه الناس</a:t>
            </a:r>
            <a:endParaRPr lang="en-US" sz="2400" dirty="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F7D1588-19D8-444B-A90F-52DE3B214CE7}"/>
              </a:ext>
            </a:extLst>
          </p:cNvPr>
          <p:cNvSpPr/>
          <p:nvPr/>
        </p:nvSpPr>
        <p:spPr>
          <a:xfrm>
            <a:off x="4528457" y="5978902"/>
            <a:ext cx="3135086" cy="7837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الاعتدال في المشي</a:t>
            </a:r>
            <a:endParaRPr lang="en-US" sz="2400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C3CD92D-7B92-4298-9FE7-9F140E760F74}"/>
              </a:ext>
            </a:extLst>
          </p:cNvPr>
          <p:cNvSpPr/>
          <p:nvPr/>
        </p:nvSpPr>
        <p:spPr>
          <a:xfrm>
            <a:off x="609599" y="5975016"/>
            <a:ext cx="3135086" cy="7837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خفض الصوت عند الكلام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04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2876F4-AF4E-4B8B-AE66-69F18AF2C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B7B7C943-1628-4647-BB05-1EE8F76F2120}"/>
              </a:ext>
            </a:extLst>
          </p:cNvPr>
          <p:cNvSpPr/>
          <p:nvPr/>
        </p:nvSpPr>
        <p:spPr>
          <a:xfrm>
            <a:off x="4689566" y="2638697"/>
            <a:ext cx="522514" cy="352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dirty="0"/>
              <a:t>5</a:t>
            </a:r>
            <a:endParaRPr lang="en-US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87096AA-73E3-4B0A-913E-E8369CEC2321}"/>
              </a:ext>
            </a:extLst>
          </p:cNvPr>
          <p:cNvSpPr/>
          <p:nvPr/>
        </p:nvSpPr>
        <p:spPr>
          <a:xfrm>
            <a:off x="4689566" y="3252651"/>
            <a:ext cx="522514" cy="352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dirty="0"/>
              <a:t>4</a:t>
            </a:r>
            <a:endParaRPr lang="en-US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9B81472-129E-49C6-8CAE-2A9CB6181B03}"/>
              </a:ext>
            </a:extLst>
          </p:cNvPr>
          <p:cNvSpPr/>
          <p:nvPr/>
        </p:nvSpPr>
        <p:spPr>
          <a:xfrm>
            <a:off x="4650377" y="3886199"/>
            <a:ext cx="522514" cy="352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dirty="0"/>
              <a:t>6</a:t>
            </a:r>
            <a:endParaRPr lang="en-US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BE6C8060-5652-4437-AFBF-1C8A6DF7CFC0}"/>
              </a:ext>
            </a:extLst>
          </p:cNvPr>
          <p:cNvSpPr/>
          <p:nvPr/>
        </p:nvSpPr>
        <p:spPr>
          <a:xfrm>
            <a:off x="4689566" y="4500154"/>
            <a:ext cx="522514" cy="352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dirty="0"/>
              <a:t>1</a:t>
            </a:r>
            <a:endParaRPr lang="en-US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F12D2EDF-793F-4B75-A2D1-30AEDC7667C5}"/>
              </a:ext>
            </a:extLst>
          </p:cNvPr>
          <p:cNvSpPr/>
          <p:nvPr/>
        </p:nvSpPr>
        <p:spPr>
          <a:xfrm>
            <a:off x="4728754" y="5133701"/>
            <a:ext cx="522514" cy="352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dirty="0"/>
              <a:t>3</a:t>
            </a:r>
            <a:endParaRPr lang="en-US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72D77C8-ABDC-4836-B742-68DA6F0B6782}"/>
              </a:ext>
            </a:extLst>
          </p:cNvPr>
          <p:cNvSpPr/>
          <p:nvPr/>
        </p:nvSpPr>
        <p:spPr>
          <a:xfrm>
            <a:off x="4728754" y="5767248"/>
            <a:ext cx="522514" cy="352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