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00" r:id="rId2"/>
  </p:sldMasterIdLst>
  <p:notesMasterIdLst>
    <p:notesMasterId r:id="rId48"/>
  </p:notesMasterIdLst>
  <p:handoutMasterIdLst>
    <p:handoutMasterId r:id="rId49"/>
  </p:handoutMasterIdLst>
  <p:sldIdLst>
    <p:sldId id="256" r:id="rId3"/>
    <p:sldId id="266" r:id="rId4"/>
    <p:sldId id="257" r:id="rId5"/>
    <p:sldId id="267" r:id="rId6"/>
    <p:sldId id="268" r:id="rId7"/>
    <p:sldId id="269" r:id="rId8"/>
    <p:sldId id="270" r:id="rId9"/>
    <p:sldId id="271" r:id="rId10"/>
    <p:sldId id="258" r:id="rId11"/>
    <p:sldId id="272" r:id="rId12"/>
    <p:sldId id="259" r:id="rId13"/>
    <p:sldId id="273" r:id="rId14"/>
    <p:sldId id="274" r:id="rId15"/>
    <p:sldId id="275" r:id="rId16"/>
    <p:sldId id="260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61" r:id="rId30"/>
    <p:sldId id="288" r:id="rId31"/>
    <p:sldId id="262" r:id="rId32"/>
    <p:sldId id="289" r:id="rId33"/>
    <p:sldId id="290" r:id="rId34"/>
    <p:sldId id="291" r:id="rId35"/>
    <p:sldId id="263" r:id="rId36"/>
    <p:sldId id="292" r:id="rId37"/>
    <p:sldId id="293" r:id="rId38"/>
    <p:sldId id="294" r:id="rId39"/>
    <p:sldId id="295" r:id="rId40"/>
    <p:sldId id="264" r:id="rId41"/>
    <p:sldId id="296" r:id="rId42"/>
    <p:sldId id="297" r:id="rId43"/>
    <p:sldId id="298" r:id="rId44"/>
    <p:sldId id="299" r:id="rId45"/>
    <p:sldId id="300" r:id="rId46"/>
    <p:sldId id="265" r:id="rId4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45" d="100"/>
          <a:sy n="145" d="100"/>
        </p:scale>
        <p:origin x="123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slide" Target="slides/slide40.xml" /><Relationship Id="rId47" Type="http://schemas.openxmlformats.org/officeDocument/2006/relationships/slide" Target="slides/slide45.xml" /><Relationship Id="rId50" Type="http://schemas.openxmlformats.org/officeDocument/2006/relationships/presProps" Target="pres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slide" Target="slides/slide44.xml" /><Relationship Id="rId2" Type="http://schemas.openxmlformats.org/officeDocument/2006/relationships/slideMaster" Target="slideMasters/slideMaster1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41" Type="http://schemas.openxmlformats.org/officeDocument/2006/relationships/slide" Target="slides/slide39.xml" /><Relationship Id="rId1" Type="http://schemas.openxmlformats.org/officeDocument/2006/relationships/customXml" Target="../customXml/item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slide" Target="slides/slide43.xml" /><Relationship Id="rId53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49" Type="http://schemas.openxmlformats.org/officeDocument/2006/relationships/handoutMaster" Target="handoutMasters/handoutMaster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4" Type="http://schemas.openxmlformats.org/officeDocument/2006/relationships/slide" Target="slides/slide42.xml" /><Relationship Id="rId52" Type="http://schemas.openxmlformats.org/officeDocument/2006/relationships/theme" Target="theme/theme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slide" Target="slides/slide41.xml" /><Relationship Id="rId48" Type="http://schemas.openxmlformats.org/officeDocument/2006/relationships/notesMaster" Target="notesMasters/notesMaster1.xml" /><Relationship Id="rId8" Type="http://schemas.openxmlformats.org/officeDocument/2006/relationships/slide" Target="slides/slide6.xml" /><Relationship Id="rId51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AE54A48-E01A-894B-2137-B4D637B4FB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4BA7185-0315-D373-50C7-1ACCDD1FF8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DB983F9-EB37-9612-D4BD-6A5243D85C2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11E85C9-5A23-2E20-DE44-1562ED248E6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6C7CD62A-9634-4051-B80C-5E4AB6BD6DF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5CED447-D772-07A1-7440-386582CCBF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97F2EEB-D03D-7CEB-71AC-CB909FCD8F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D1C52BE-2AEB-C54E-0A28-CEBCE79844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BCAE834-94BD-9B5B-3E53-6940D000E3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47A1962-23D9-8108-8425-3F18AC743A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D3B85C6-0E7D-0CA6-6D28-395E10A67B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BA3069D8-C14D-4FE0-85B6-C04201271D4C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4C102-1570-000A-3489-6CB74719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F862B-57E3-8C8A-8AA0-EF2F15BB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51699-9189-2C1C-B9E2-33279A0B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1A63A-11F1-4277-83C2-7EC2AF14209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40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EB429-6C29-DB01-7E45-02F2B2EF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89FA9-64D9-BDED-072C-44D2DB48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9A2F0-4233-1A21-1DF0-463F6273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E434C-CDD7-4E86-874B-EE2B8313E14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87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DC3C-137D-41F8-ADC0-E27D4B62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B1459-2D6E-870E-55F7-14C20A06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190F7-06EB-4AE3-97C7-2BC114FA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E4713-8A49-4BF3-9E21-6BCC408CA1F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120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ar-SA" noProof="0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366BF7-34BE-1B30-46E8-7814D5AF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151A5C-0B8F-3644-9B65-1E74C5FA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F38B84-88EB-9930-B9FB-4A467031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D59533-008A-4E59-AAE1-296B758A02C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30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67B57-38A6-E06D-52BC-74E06C25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6B35D-F0B3-69B4-5C56-1F77FB33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DED83-854F-F9CC-C84A-4A39F00B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334BD-0C4D-4C74-B6B1-F3C421DD660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18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>
                <a16:creationId xmlns:a16="http://schemas.microsoft.com/office/drawing/2014/main" id="{173606E2-67E7-FEF4-0563-44D6AD36D59E}"/>
              </a:ext>
            </a:extLst>
          </p:cNvPr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089EBC6A-EB3A-E6E5-743B-E818F5F5225A}"/>
              </a:ext>
            </a:extLst>
          </p:cNvPr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3AFAC236-048F-9E63-0FAC-4A32A38B4004}"/>
              </a:ext>
            </a:extLst>
          </p:cNvPr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6BD4B0-D3BA-3FCF-4181-C2BFAB2C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151E9F-5CB9-99A8-4AB0-7D3A0CE0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199FDD-E3FC-6706-B7F9-1637452A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94A35-2986-4813-9158-B1B26C848BE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7F84D5-BBE1-9348-17D3-F3E441F813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9FD6-5328-72F3-6DAF-683689D4DF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45806-8BB4-AFE3-53F6-82716B77B6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8055B7D-03E6-4C6B-8502-77E3DD8444C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9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4B48-82DE-66E5-9C6B-BA09BA6472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BE2C73-8D49-E3DD-9592-51CB311BE0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E961FA-C7BA-A438-D01A-B4B13DBA4B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A1FCC05-F3C1-4C2E-95B7-0A7161D724F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4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C494FC-6A25-0380-17AF-22603355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E6789F-FEE2-E9F8-2839-8DFB9F1C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933AF1-7D86-6FB9-C3BA-C2F3D8F8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2905D-554E-4228-A7B8-73BCCEB3245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7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6535F9-3C02-392F-FF4F-8B373DA4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2AFB84B-3E4E-5710-741F-429894EC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04038F-8C3C-25FE-F2E5-180561E9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140B0-4EA1-4A5A-B05E-E2DBB954A5C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46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B64CCF-C83A-58B3-4044-432A3043B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E4B0A4-CB3A-6892-641D-1600D1D5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3420C6-734A-D018-8134-EBCC3C7D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42FFE-7CA5-4D37-832C-544FE286D3D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48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dirty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747FB0-EE16-53BA-49C9-A205726E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CDBFA9-E629-3211-CE0A-D4483435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4C73FF-9AEC-5983-91C4-49253F46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398B6-D498-46A3-852F-236510FAEC2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16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DFE16-2E31-F5E9-692E-1A0C30E7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BDC061-29D0-890D-CA61-FDD60CA1E9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8280C-1871-F2AA-F9D5-CA3D18A12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rtl="1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F58B9-9BEA-3573-5F02-7289AD111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rtl="1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4B68F-B8FA-D520-21F6-F0E50D8DB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fld id="{A4578757-C015-4E22-BCF1-FEBF59FD3CEF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B1B75A-C517-48F8-FB31-60C2CD4C737C}"/>
              </a:ext>
            </a:extLst>
          </p:cNvPr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84616-2023-3EB0-7FDE-C67151EDD924}"/>
              </a:ext>
            </a:extLst>
          </p:cNvPr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81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2" r:id="rId12"/>
  </p:sldLayoutIdLst>
  <p:txStyles>
    <p:titleStyle>
      <a:lvl1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2pPr>
      <a:lvl3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3pPr>
      <a:lvl4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4pPr>
      <a:lvl5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5pPr>
      <a:lvl6pPr marL="4572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6pPr>
      <a:lvl7pPr marL="9144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7pPr>
      <a:lvl8pPr marL="13716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8pPr>
      <a:lvl9pPr marL="18288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470092B-20AD-75B8-362C-E35BADF783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الدوافع والحوافز</a:t>
            </a:r>
            <a:endParaRPr lang="en-US" altLang="en-US" sz="4800" b="1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pic>
        <p:nvPicPr>
          <p:cNvPr id="6147" name="Picture 4" descr="incentive">
            <a:extLst>
              <a:ext uri="{FF2B5EF4-FFF2-40B4-BE49-F238E27FC236}">
                <a16:creationId xmlns:a16="http://schemas.microsoft.com/office/drawing/2014/main" id="{CAC1E53B-58A1-4A55-C053-B381C807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72739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F9C0-3F0A-3819-5D1F-871FD3CC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5372100"/>
          </a:xfrm>
        </p:spPr>
        <p:txBody>
          <a:bodyPr/>
          <a:lstStyle/>
          <a:p>
            <a:pPr>
              <a:defRPr/>
            </a:pPr>
            <a:r>
              <a:rPr lang="ar-SA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الفرق بين الدوافع و الحوافز : الدافعية هي محرك داخل للسلوك الإنساني و تنبع من ذات الفرد لإشباع حاجة محدده في حين أن الحوافز هي المحركات و المؤثرات الخارجية التي تستخدمها الإدارة لإثاره دوافع الإنجاز لدى الأفراد العاملين و بناء عليه يمكن القول أن الدافعية هي عوامل داخل الأفراد في حن أن الحوافز عوامل خارج الفرد 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BBA9117-8DD5-F036-6C92-DF87CA8F6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أنواع الدوافع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B2EF7A-5F35-BD1B-FAF0-B660B41398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altLang="en-US"/>
              <a:t>الدوافع الأولية والدوافع الثانوية.</a:t>
            </a:r>
          </a:p>
          <a:p>
            <a:pPr eaLnBrk="1" hangingPunct="1"/>
            <a:r>
              <a:rPr lang="ar-SA" altLang="en-US"/>
              <a:t>الدوافع الفردية والدوافع الإجتماعية.</a:t>
            </a:r>
          </a:p>
          <a:p>
            <a:pPr eaLnBrk="1" hangingPunct="1"/>
            <a:r>
              <a:rPr lang="ar-SA" altLang="en-US"/>
              <a:t>الدوافع الشعورية والدوافع اللاشعورية.</a:t>
            </a: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6388" name="Picture 4" descr="20110922-work">
            <a:extLst>
              <a:ext uri="{FF2B5EF4-FFF2-40B4-BE49-F238E27FC236}">
                <a16:creationId xmlns:a16="http://schemas.microsoft.com/office/drawing/2014/main" id="{BCA42ACC-68E6-320A-8429-0C60166FE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6F37-DDE1-CCE0-A0AD-68026B46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الدوافع الأولية و الدوافع الثانوية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C59D162-24B5-6DD8-FFC2-B0900EFB65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يقصد بالدوافع الأولية أو الفسيولوجية أو العضوية بأنها تلك الدوافع التي تعتمد على التكوين البيولوجي للإنسان و ترتبط هذه الدوافع المختلفة بالتكوين العضوي و بأجهزة الجسم المختلفة و هذه الدوافع من اهم أنواع الدوافع على الأطلاق حيث يرتبط إشباعها باستمرار الحياه </a:t>
            </a:r>
          </a:p>
          <a:p>
            <a:r>
              <a:rPr lang="ar-SA" altLang="en-US">
                <a:solidFill>
                  <a:schemeClr val="tx1"/>
                </a:solidFill>
              </a:rPr>
              <a:t>تتميز هذه الدوافع بالثبات و عدم التغير و من أمثلة هذه الدوافع الدافع الى الاكل  أو الشرب او التنفس </a:t>
            </a:r>
          </a:p>
        </p:txBody>
      </p:sp>
      <p:sp>
        <p:nvSpPr>
          <p:cNvPr id="17412" name="Content Placeholder 3">
            <a:extLst>
              <a:ext uri="{FF2B5EF4-FFF2-40B4-BE49-F238E27FC236}">
                <a16:creationId xmlns:a16="http://schemas.microsoft.com/office/drawing/2014/main" id="{735515BE-75E3-7DD2-64E3-6CA2FD3551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600200"/>
            <a:ext cx="4041775" cy="4525963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اما الدوافع الثانوية أو المكتسبة فهي تلك الدوافع التي تكتسب من البيئة و ما يتوفر فيها من قوى و مؤثرات و تتميز هذه الدوافع بأنها تتمتع بالمرونة العالية و قابليتها للتغير و التعديل 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من امثلة هذه الدوافع الدافع الى السيطرة او الالتزام بالقيم السائدة بالمجتمع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1D36-93EF-073D-57C4-408BC9CB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الدوافع الفردية و الدوافع الاجتماعية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F264951-2B7F-A208-9734-CEDF29745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و يقصد بالدوافع الفردية تلك القوى الداخلية التي تحرك السلوك الإنساني و الضرورية لحياه الفرد و بغض النظر عما أذا وجد في جماعه أو كان يعيش في عزلة</a:t>
            </a: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ar-SA" altLang="en-US">
                <a:solidFill>
                  <a:schemeClr val="tx1"/>
                </a:solidFill>
              </a:rPr>
              <a:t> 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طبقا لهذا المفهوم فإننا نجد أن جميع الدوافع الفسيولوجية أو الأولية التي سبق ذكرها تعد دوافع فرديه</a:t>
            </a: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6" name="Content Placeholder 3">
            <a:extLst>
              <a:ext uri="{FF2B5EF4-FFF2-40B4-BE49-F238E27FC236}">
                <a16:creationId xmlns:a16="http://schemas.microsoft.com/office/drawing/2014/main" id="{EBFCC8E7-40D1-BE1E-15A5-3D83ACE506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773238"/>
            <a:ext cx="4041775" cy="4352925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يقصد بالدوافع الاجتماعية تلك الدوافع التي يكتسبها الفرد في خلال مراحل التنشئة الاجتماعية أو التي تتأثر بالعوامل البيئية و الثقافية التي يعيش في ظلها.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طبقا لهذا المفهوم فإننا نجد أن جميع الدوافع المكتسبة أو الثانوية دوافع اجتماعيه</a:t>
            </a: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ar-SA" altLang="en-US">
                <a:solidFill>
                  <a:schemeClr val="tx1"/>
                </a:solidFill>
              </a:rPr>
              <a:t>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D66A-7717-7ED3-2FE7-9FD75A01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الدوافع و الشعورية و الدوافع اللاشعورية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5E61BF6-7827-7122-84E2-961281CFB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2986088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يقصد بالدوافع الشعورية تلك الدوافع التي تخضع لسيطرة و تحكم و إرادة الفرد حيث يدرك الفرد أو يعي السلوك الناجم عنها و بالتلى فإنه يستطيع توجيهه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460" name="Content Placeholder 3">
            <a:extLst>
              <a:ext uri="{FF2B5EF4-FFF2-40B4-BE49-F238E27FC236}">
                <a16:creationId xmlns:a16="http://schemas.microsoft.com/office/drawing/2014/main" id="{49E79ABD-8164-01DA-72B4-F1B85D316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563" y="2493963"/>
            <a:ext cx="4041775" cy="3201987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اما الدوافع الغير شعورية فهي تلك الدوافع التي لا تخضع لسيطرة و تحكم و إرادة الفرد و بالتالي فإنه لا يستطيع توجيهه و في واقع الامر فإن هذه الدوافع تكون من فعل العقل الباطن مثل الكراهية أو الجب لشخص معين دون الاخر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5610E80-14BA-0E56-433E-7900EE900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نظريات الدوافع</a:t>
            </a:r>
            <a:endParaRPr lang="en-US" altLang="en-US" sz="4400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51DA30B-5585-C1EC-E857-C98C7A9C63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4741862"/>
          </a:xfrm>
        </p:spPr>
        <p:txBody>
          <a:bodyPr/>
          <a:lstStyle/>
          <a:p>
            <a:pPr eaLnBrk="1" hangingPunct="1"/>
            <a:r>
              <a:rPr lang="ar-SA" altLang="en-US">
                <a:solidFill>
                  <a:srgbClr val="FF0000"/>
                </a:solidFill>
              </a:rPr>
              <a:t>أولا : نظرية تدرج الحالات (ابراهام ماسلو)</a:t>
            </a:r>
          </a:p>
          <a:p>
            <a:pPr eaLnBrk="1" hangingPunct="1">
              <a:buFontTx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0484" name="Picture 4" descr="c5ohx765kr3qeak7c1cg">
            <a:extLst>
              <a:ext uri="{FF2B5EF4-FFF2-40B4-BE49-F238E27FC236}">
                <a16:creationId xmlns:a16="http://schemas.microsoft.com/office/drawing/2014/main" id="{E50F3DB0-AAC2-D78D-1EAB-DC1A60B36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628775"/>
            <a:ext cx="72009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0F9B-DFD4-727F-38C2-675F2E3E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نظرية تدرج الحاجات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20F0A16-563C-67FC-FC36-179397675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0113" y="2924175"/>
            <a:ext cx="7545387" cy="2486025"/>
          </a:xfrm>
        </p:spPr>
        <p:txBody>
          <a:bodyPr/>
          <a:lstStyle/>
          <a:p>
            <a:r>
              <a:rPr lang="ar-SA" altLang="en-US" sz="3200"/>
              <a:t>قدم إبراهيم ماسلو نظريته الشهيرة في تدرج الحاجات و استند في هذه النظرية على أن هناك مجموعة من الحاجات التي يشعر بها الفرد و تعمل كمحرك و دوافع للسلوك. </a:t>
            </a:r>
            <a:endParaRPr lang="en-US" altLang="en-US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D889-4882-0D45-D8B8-F14D959E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تتخلص نظرية تدرج الحاجات في الخطوات التالية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8DCD91F-AE5D-26EC-6DFE-CF9F7C036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088" y="2708275"/>
            <a:ext cx="7859712" cy="3417888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أ / الإنسان هو كائن يشعر باحتياج لأشياء معينة و هذا الاحتياج يؤثر على سلوكه فالحاجات غير المشبعة تسبب توترا لدى الفرد و الفرد يود أن ينهي حاله التوتر هذه خلال مجهود و سعي منه للبحث عن إشباع الحاجه و بالتالي فإن الحاجه الغير مشبعة هي حاجة مؤثرة على السلوك و العكس فإن الحاجه التي تم إشباعها لا تحرك و لا تدفع السلوك الإنساني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E9716D09-2057-11AA-C493-87A62AB78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88" y="1600200"/>
            <a:ext cx="7561262" cy="4525963"/>
          </a:xfrm>
        </p:spPr>
        <p:txBody>
          <a:bodyPr/>
          <a:lstStyle/>
          <a:p>
            <a:pPr algn="ctr"/>
            <a:r>
              <a:rPr lang="ar-SA" altLang="en-US" sz="3200">
                <a:solidFill>
                  <a:schemeClr val="tx1"/>
                </a:solidFill>
              </a:rPr>
              <a:t>ب / تتدرج الحاجات في هرم يبدأ بالحاجات الأساسية الأولية اللازمة لبقاء الجسم و تتدرج في سلم من الحاجات يعكس مدى أهمية أو مدى إلحاح هذه الحاجات </a:t>
            </a:r>
            <a:endParaRPr lang="en-US" altLang="en-US" sz="3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B7E1D927-FE29-CA21-33B9-8904C5CC2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3" y="1600200"/>
            <a:ext cx="8218487" cy="4525963"/>
          </a:xfrm>
        </p:spPr>
        <p:txBody>
          <a:bodyPr/>
          <a:lstStyle/>
          <a:p>
            <a:pPr algn="ctr"/>
            <a:r>
              <a:rPr lang="ar-SA" altLang="en-US" sz="3200">
                <a:solidFill>
                  <a:schemeClr val="tx1"/>
                </a:solidFill>
              </a:rPr>
              <a:t>ج / يقوم الفرد في إشباعه للحاجات بدءا بالحاجات الأساسية الأولية ثم يعيد سلالم الإشباع بالانتقال الى الحاجة الى الأمان ثم الحاجات الاجتماعية ثم حاجات التقدير و أخيرا حاجات تحقيق الذات </a:t>
            </a:r>
            <a:endParaRPr lang="en-US" altLang="en-US" sz="3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5DE4-2372-A609-72DB-82A871B2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65850"/>
          </a:xfrm>
        </p:spPr>
        <p:txBody>
          <a:bodyPr/>
          <a:lstStyle/>
          <a:p>
            <a:pPr>
              <a:defRPr/>
            </a:pPr>
            <a:r>
              <a:rPr lang="ar-SA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نلاحظ ؟؟ مجموعه من العاملين يقمون بأداء عمل معين من طبيعة واحده و في ظروف واحده فإننا سنجد أن المجهود الذي يبذله كل منهم سيختلف من عامل الى عامل اخر مما يؤدي الى اختلاف إنتاجيه كل منهما و أحد أسباب هذا الاختلاف هو دافع كل منهمها في ذلك الوقت و تلك الظروف 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DD9A717-AB76-FB58-EA62-F53FF6522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88" y="1600200"/>
            <a:ext cx="8075612" cy="4525963"/>
          </a:xfrm>
        </p:spPr>
        <p:txBody>
          <a:bodyPr/>
          <a:lstStyle/>
          <a:p>
            <a:pPr algn="ctr"/>
            <a:r>
              <a:rPr lang="ar-SA" altLang="en-US" sz="2800">
                <a:solidFill>
                  <a:schemeClr val="tx1"/>
                </a:solidFill>
              </a:rPr>
              <a:t>د / إن الحاجات غير المشبعة لمدة طويلة أو التي يعاني الفرد من صعوبة إشباعها قد تؤدي إلى إحباط و توتر قد يسبب ألاما نفسية و يؤدي الامر إلى العديد من الوسائل الدفاعية التي تمثل ردود أفعال يحاول الفرد من خلالها أن يحمي نفسه من هذا الإحباط. </a:t>
            </a:r>
            <a:endParaRPr lang="en-US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0C3E-DC38-FA13-51CF-DF18284A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الحاجات الفسيولوجية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8E7D292-9D5D-FA55-52A1-0DF0D558C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450" y="2781300"/>
            <a:ext cx="6985000" cy="1397000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تظهر هذه الحاجات من خلال الفسيولوجية الأساسية للحياة و هي ضرورية للإنسان لضمان البقاء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5512-9350-59F3-B24F-B128FA44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الحاجات السيكولوجية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E01AA8CA-27B9-8385-7BF0-04EF3BC21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50" y="1600200"/>
            <a:ext cx="8147050" cy="4525963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إن الحاجات الأولية أو الفسيولوجية حاجات مشتركة بين الأفراد و لا بد من إشباعها أولا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ألا أن الحاجات السيكولوجية تختلف من فرد لا خر و تختلف بالنسبة للفرد عن ذلك الاخر خلال نموه و نضجه العقلي و تختلف أهميتها من فرد إلى اخر و بعض الأحيان قد نجدها متضاربة 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مثل أن يشعر الفرد بالحاجة إلى تحقيق الذات و لتأكيد أهميته فقد يسلك مسلطا عدوانيا مع الأخرين بينما شخص أخر على النقيض من ذلك فهو يرغب أن يكون متسامحا و يركز جهده في العمل 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4F2F-886C-457A-53F4-4946EBDC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ar-SA" alt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أنواع الحاجات أربعه حاجات :</a:t>
            </a:r>
            <a:endParaRPr lang="en-US" altLang="en-US" sz="4000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05EA243D-7D5D-A86A-69CE-D6A859537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450" y="2924175"/>
            <a:ext cx="6192838" cy="2693988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الحاجة إلى الأمان </a:t>
            </a:r>
          </a:p>
          <a:p>
            <a:r>
              <a:rPr lang="ar-SA" altLang="en-US">
                <a:solidFill>
                  <a:schemeClr val="tx1"/>
                </a:solidFill>
              </a:rPr>
              <a:t>الحاجة إلى الانتماء </a:t>
            </a:r>
          </a:p>
          <a:p>
            <a:r>
              <a:rPr lang="ar-SA" altLang="en-US">
                <a:solidFill>
                  <a:schemeClr val="tx1"/>
                </a:solidFill>
              </a:rPr>
              <a:t>الحاجه إلى الاحترام و التقدير </a:t>
            </a:r>
          </a:p>
          <a:p>
            <a:r>
              <a:rPr lang="ar-SA" altLang="en-US">
                <a:solidFill>
                  <a:schemeClr val="tx1"/>
                </a:solidFill>
              </a:rPr>
              <a:t>الحاجة الى تحقيق الذات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94D16-2426-53AB-3FD4-72351F80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الحاجة إلى الأمان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72B46CB0-FD57-06B3-4D6A-B9EDAB6B3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تظهر الحاجة إلى الأمان بعد أن يقوم الفرد بإشباع حاجاته الفسيولوجية فبمجرد أن يقوم بإشباعها تفقد هذه الحاجه أهميتها كدافع للسلوك و يقصد الحاجة الى الأمن هي حماية الفرد من  أي نوع من المخاطر يسبب له عدم استقرار في حياته أو أي خطر يهدد كيانه 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مثل يفضل الفرد أن يشغل وظيفة تضمن له الاستقرار العائلي في توفير دخل ثابت أفضل من أن يشغل و وظيفة أعلى و غير مضمون الاستمرار فيها ففي الحالة الثاني الفرد يشعر بتوتر و القلق مما يؤثر على سلوك الفرد و تصرفاته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DD0F-286B-6CFB-7861-3A7033E2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الحاجة إلى الإنتماء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225D1487-8534-BDA8-9224-6D793998E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1550" y="2852738"/>
            <a:ext cx="7134225" cy="3446462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بعد أن يقوم الفرد بإشباع حاجاته إلى الأمن تظهر حاجة أخرى غير مشبعة و هي الحاجة الى الحب و الانتماء إلى الأفراد الذين يعيش معهم أو يتعامل معهم في الهمل أو النادي أو البيت أو الجامعة  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فعدم إشباع هذه الحاجة يعرض الفرد الى التوتر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A700-A5B6-8FD2-72EB-8A447C80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الحاجة إلى الاحترام و التقدير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B7F4E3EB-B9B4-6F3B-2EDF-F1C82939B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65400"/>
            <a:ext cx="8229600" cy="2552700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و يقصد بها رغبة الفرد في احترام الاخرين له و يكون له مكانة و هيبة في البيئة المحيطة به سواء في البيت او العمل او في إي جماعة ينتمي اليها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D005-2932-27D6-2732-DD596C16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الحاجة الى تحقيق الذات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329878C3-7483-5C24-E244-B47508853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8888" y="3141663"/>
            <a:ext cx="7427912" cy="2984500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لإشباع هذا النوع من الحاجات لابد أن يعمل الفرد في المكان الذي يتناسب مع قدرته و استعداده لإثبات وجوده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78E1676-2277-31BC-3FE9-F23C85355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ar-SA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ثانياً: نظرية عوامل الوقاية وعوامل الدفع (هيرزبرج)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83B5330-25E9-80E8-3BBA-61AF3FF03E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609600" indent="-609600" eaLnBrk="1" hangingPunct="1">
              <a:buFontTx/>
              <a:buAutoNum type="arabic1Minus"/>
            </a:pPr>
            <a:r>
              <a:rPr lang="ar-SA" altLang="en-US"/>
              <a:t>العوامل الوقائية : وتتمثل في / الأمن الوظيفي ، ظروف العمل ، سياسات الشركة ، الأجور ، نوعية الإشراف طبيعة العلاقات ، مكانة العمل.</a:t>
            </a:r>
          </a:p>
          <a:p>
            <a:pPr marL="609600" indent="-609600" eaLnBrk="1" hangingPunct="1">
              <a:buFontTx/>
              <a:buAutoNum type="arabic1Minus"/>
            </a:pPr>
            <a:endParaRPr lang="ar-SA" altLang="en-US"/>
          </a:p>
          <a:p>
            <a:pPr marL="609600" indent="-609600" eaLnBrk="1" hangingPunct="1">
              <a:buFontTx/>
              <a:buAutoNum type="arabic1Minus"/>
            </a:pPr>
            <a:r>
              <a:rPr lang="ar-SA" altLang="en-US"/>
              <a:t>العوامل الدافعة : وتتمثل في/ الإنجاز ، الاعتراف، طابع التحدي في العمل، المسؤولية ، النمو ، التقدم والتعلم ، عمل ذو معنى تام.</a:t>
            </a:r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E165A-CC62-D2D9-C1EE-50C72921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1989138"/>
            <a:ext cx="7343775" cy="1600200"/>
          </a:xfrm>
        </p:spPr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جدول مقارنة بين نظريتي ماسلو و هيرزبرج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8CCE25F-7A9B-5703-2A5A-D460EE668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تعريف الدافعية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0517E88-52E1-7B64-4E5A-1D1845FE4B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altLang="en-US"/>
              <a:t>هي سلسلة من الاستجابات ، تبدأ بالحاجات التي يشعر بها الفرد ، وينتج عنها رغبات ، مما يؤدي إلى احدث السلوك لتحقيق الرضا.</a:t>
            </a: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8196" name="Picture 5" descr="A_leader">
            <a:extLst>
              <a:ext uri="{FF2B5EF4-FFF2-40B4-BE49-F238E27FC236}">
                <a16:creationId xmlns:a16="http://schemas.microsoft.com/office/drawing/2014/main" id="{9FF32CA8-745E-918B-9A9D-CFD9E5BE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D66F64A-ABEA-603B-D585-670CCD021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ثالثاً: نظرية 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cs typeface="Tahoma" panose="020B0604030504040204" pitchFamily="34" charset="0"/>
              </a:rPr>
              <a:t>X,Y,Z</a:t>
            </a:r>
            <a:b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cs typeface="Tahoma" panose="020B0604030504040204" pitchFamily="34" charset="0"/>
              </a:rPr>
            </a:br>
            <a:r>
              <a:rPr lang="ar-SA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(ماكيجروجر)</a:t>
            </a:r>
            <a:endParaRPr lang="en-US" altLang="en-US" sz="1800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graphicFrame>
        <p:nvGraphicFramePr>
          <p:cNvPr id="15401" name="Group 41">
            <a:extLst>
              <a:ext uri="{FF2B5EF4-FFF2-40B4-BE49-F238E27FC236}">
                <a16:creationId xmlns:a16="http://schemas.microsoft.com/office/drawing/2014/main" id="{6C6D1CC6-F559-FC85-FA28-9C536F88EC6D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68313" y="1989138"/>
          <a:ext cx="8458200" cy="4572000"/>
        </p:xfrm>
        <a:graphic>
          <a:graphicData uri="http://schemas.openxmlformats.org/drawingml/2006/table">
            <a:tbl>
              <a:tblPr rtl="1"/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نظرية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نظرية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يكره الفرد العمل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يحب الفرد العمل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هناك ضرورة للرقابة المباشرة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ممارسة الرقابة الذاتية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الفرد يتجنب المسؤولية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يسعى الفرد إلى تحمل المسؤولية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يفضل التوجيه عن طريق الآخرين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يفضل التوجيه الذاتي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لديه طموح قليل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طموحات عالية ودوافع </a:t>
                      </a:r>
                      <a:r>
                        <a:rPr kumimoji="0" lang="ar-SA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للإبتكار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يكون مدفوعا للعمل نتيجة للحوافز المادية أو الإقتصادية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يكون مدفوعا للعمل نتيجة للحوافز المعنوية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يفضل التخصص الدقيق في الوظيفة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يرغب في الإثراء الوظيفي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631C-BBDF-C275-4896-AC5FCEAB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نظرية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cs typeface="Tahoma" panose="020B0604030504040204" pitchFamily="34" charset="0"/>
              </a:rPr>
              <a:t>x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DB2FAF38-9E14-950C-2BF3-15A3FCCE4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388" y="1844675"/>
            <a:ext cx="8137525" cy="4525963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وضع هذه النظرية ماكجر يجور في كتابه الشهير  ( الجانب الإنساني للمنظمة ) و هي تركز على الافتراضات المتعلقة بسلوك العنصر البشري في العمل و التي تتمثل في :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أن الإنسان لديه بصفة عامة كره ضمني للعمل</a:t>
            </a:r>
          </a:p>
          <a:p>
            <a:r>
              <a:rPr lang="ar-SA" altLang="en-US">
                <a:solidFill>
                  <a:schemeClr val="tx1"/>
                </a:solidFill>
              </a:rPr>
              <a:t>يترتب على كره الإنسان للعمل أن تصبح هناك ضورة للرقابة على الأفراد</a:t>
            </a:r>
          </a:p>
          <a:p>
            <a:r>
              <a:rPr lang="ar-SA" altLang="en-US">
                <a:solidFill>
                  <a:schemeClr val="tx1"/>
                </a:solidFill>
              </a:rPr>
              <a:t>أن الأنسان يفضل أن يتم توجيه للعمل و يرغب في تجنب المسؤولية و يكون لديه طموح قليل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9A43-89DC-4D8E-9F5D-52182556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نظرية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cs typeface="Tahoma" panose="020B0604030504040204" pitchFamily="34" charset="0"/>
              </a:rPr>
              <a:t>Y</a:t>
            </a: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تقوم على الافتراضات الأتية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6F836F3-0CE6-248D-5E18-21E450489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3" y="1600200"/>
            <a:ext cx="8002587" cy="4525963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إن تكاليف المجهودات المادية و الذهنية الخاصة بالعمل ماهي إلا أمر طبيعي يشبه اللعب و الراحة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إن الرقابة الخارجية الموجهة إلى السلوك الإنساني و كذل التهديد بالعقاب لا تعد الوسائل الوحيدة التي تدفع الأفراد الى بذل مزيد من الجهود لتحقيق الأهداف التنظيمية</a:t>
            </a:r>
          </a:p>
          <a:p>
            <a:r>
              <a:rPr lang="ar-SA" altLang="en-US">
                <a:solidFill>
                  <a:schemeClr val="tx1"/>
                </a:solidFill>
              </a:rPr>
              <a:t>إن الالتزام بالأهداف يعد بمنزلة دالة للقائد المرتبط بتحقيق الأهداف </a:t>
            </a:r>
          </a:p>
          <a:p>
            <a:r>
              <a:rPr lang="ar-SA" altLang="en-US">
                <a:solidFill>
                  <a:schemeClr val="tx1"/>
                </a:solidFill>
              </a:rPr>
              <a:t>إن  الإنسان المتوسط يستطيع أن يتعلم تحت ظروف مناسبة</a:t>
            </a:r>
          </a:p>
          <a:p>
            <a:r>
              <a:rPr lang="ar-SA" altLang="en-US">
                <a:solidFill>
                  <a:schemeClr val="tx1"/>
                </a:solidFill>
              </a:rPr>
              <a:t>ان معظم الأفراد العاملين يرغبون في إشباع حاجتهم الاجتماعية و الأدبية و تحقيق الذات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C0B5-4C75-C257-CA49-807D5994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7338"/>
          </a:xfrm>
        </p:spPr>
        <p:txBody>
          <a:bodyPr/>
          <a:lstStyle/>
          <a:p>
            <a:pPr>
              <a:defRPr/>
            </a:pPr>
            <a:r>
              <a:rPr lang="ar-SA" alt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قام و ليم أوشي بتقديم نظريه </a:t>
            </a: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cs typeface="Tahoma" panose="020B0604030504040204" pitchFamily="34" charset="0"/>
              </a:rPr>
              <a:t> z</a:t>
            </a:r>
            <a:r>
              <a:rPr lang="ar-SA" alt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و تقوم على الافتراضات الأتية </a:t>
            </a:r>
            <a:endParaRPr lang="en-US" altLang="en-US" sz="4000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0C21B2F3-216A-50C0-9CF6-AE2F88CF0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" y="1700213"/>
            <a:ext cx="9036050" cy="5041900"/>
          </a:xfrm>
        </p:spPr>
        <p:txBody>
          <a:bodyPr/>
          <a:lstStyle/>
          <a:p>
            <a:r>
              <a:rPr lang="ar-SA" altLang="en-US" sz="2000">
                <a:solidFill>
                  <a:schemeClr val="tx1"/>
                </a:solidFill>
              </a:rPr>
              <a:t>الموافقة على العمل مدى الحياة دون اشتراط التسريح أو التوقف عن العمل ( أن وظيفة مدى الحياه أهم خاصية تتميز بها المنظمة في اليابان )</a:t>
            </a:r>
          </a:p>
          <a:p>
            <a:endParaRPr lang="ar-SA" altLang="en-US" sz="2000">
              <a:solidFill>
                <a:schemeClr val="tx1"/>
              </a:solidFill>
            </a:endParaRPr>
          </a:p>
          <a:p>
            <a:r>
              <a:rPr lang="ar-SA" altLang="en-US" sz="2000">
                <a:solidFill>
                  <a:schemeClr val="tx1"/>
                </a:solidFill>
              </a:rPr>
              <a:t>يجب التركيز على الثقة و كسب الولاء في علاقة العامل بصاحب العمل </a:t>
            </a:r>
          </a:p>
          <a:p>
            <a:endParaRPr lang="ar-SA" altLang="en-US" sz="2000">
              <a:solidFill>
                <a:schemeClr val="tx1"/>
              </a:solidFill>
            </a:endParaRPr>
          </a:p>
          <a:p>
            <a:r>
              <a:rPr lang="ar-SA" altLang="en-US" sz="2000">
                <a:solidFill>
                  <a:schemeClr val="tx1"/>
                </a:solidFill>
              </a:rPr>
              <a:t>الاهتمام الشامل بالأفراد</a:t>
            </a:r>
          </a:p>
          <a:p>
            <a:endParaRPr lang="ar-SA" altLang="en-US" sz="2000">
              <a:solidFill>
                <a:schemeClr val="tx1"/>
              </a:solidFill>
            </a:endParaRPr>
          </a:p>
          <a:p>
            <a:r>
              <a:rPr lang="ar-SA" altLang="en-US" sz="2000">
                <a:solidFill>
                  <a:schemeClr val="tx1"/>
                </a:solidFill>
              </a:rPr>
              <a:t>ابراز المسؤولية الفردية كعامل أساسي في العمل </a:t>
            </a:r>
          </a:p>
          <a:p>
            <a:endParaRPr lang="ar-SA" altLang="en-US" sz="2000">
              <a:solidFill>
                <a:schemeClr val="tx1"/>
              </a:solidFill>
            </a:endParaRPr>
          </a:p>
          <a:p>
            <a:r>
              <a:rPr lang="ar-SA" altLang="en-US" sz="2000">
                <a:solidFill>
                  <a:schemeClr val="tx1"/>
                </a:solidFill>
              </a:rPr>
              <a:t>الاستفادة من تأثير المشاركة في الإدارة بحيث تحظى القرارات بالرضا التام  أو الموافقة الجماعية</a:t>
            </a:r>
          </a:p>
          <a:p>
            <a:endParaRPr lang="ar-SA" altLang="en-US" sz="2000">
              <a:solidFill>
                <a:schemeClr val="tx1"/>
              </a:solidFill>
            </a:endParaRPr>
          </a:p>
          <a:p>
            <a:r>
              <a:rPr lang="ar-SA" altLang="en-US" sz="2000">
                <a:solidFill>
                  <a:schemeClr val="tx1"/>
                </a:solidFill>
              </a:rPr>
              <a:t>اجاء اختبارات عالية المستوى قبل توليه مستوى وظيفي أعلى </a:t>
            </a:r>
            <a:endParaRPr lang="en-US" altLang="en-US" sz="2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0C4354A-209D-77EE-7639-B9AF5AD88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9366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رابعاً: نظرية دافع الإنجاز</a:t>
            </a:r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5FB7DCB-D1B4-414F-BAC4-7A3BC611D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ar-SA" altLang="en-US"/>
              <a:t>الحاجة إلى الإنجاز.</a:t>
            </a:r>
          </a:p>
          <a:p>
            <a:pPr eaLnBrk="1" hangingPunct="1"/>
            <a:r>
              <a:rPr lang="ar-SA" altLang="en-US"/>
              <a:t>الحاجة إلى القوة .</a:t>
            </a:r>
          </a:p>
          <a:p>
            <a:pPr eaLnBrk="1" hangingPunct="1"/>
            <a:r>
              <a:rPr lang="ar-SA" altLang="en-US"/>
              <a:t>الحاجة إلى الانتماء.</a:t>
            </a: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39940" name="Picture 4" descr="motivation_research">
            <a:extLst>
              <a:ext uri="{FF2B5EF4-FFF2-40B4-BE49-F238E27FC236}">
                <a16:creationId xmlns:a16="http://schemas.microsoft.com/office/drawing/2014/main" id="{014F6116-EBD5-EA62-FAD9-7FC3F16AD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3132138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0835-C890-FE8B-3696-0941934B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الحاجة إلى الإنجاز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13C19FDC-826A-6A8C-6959-162737DE5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450" y="2205038"/>
            <a:ext cx="7499350" cy="3921125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ويشير دافع الإنجاز إلى تلك الرغبة لأداء العمل بصورة جيدة و يعد دافع الإنجاز من الدوافع المتعلمة أي انها ترجع الى خبرات الشخص و رصيد ما تعلمه و ترجع الى تربيته السابقة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مثال على ذلك أن الشعوب التي تحتوي اساطيرها و حكايات الصغار فيها على قيم إ نجاز عالية أن الأطفال فيها ذو إنجاز عال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B8E7-2C8A-AE2C-A61C-1C378C67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الحاجة الى القوة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8C941218-1439-B1DA-895A-D8BA6393E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3" y="2565400"/>
            <a:ext cx="8002587" cy="3560763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إن الافراد الذين ليدهم حاجة الى القوه يحاولون عادة التأثير على الاخرين مباشره من خلال تقديم مقترحات مستمرة و مباشرة والإعلان عن آرائهم و تقيميهم للمواقف و الأشخاص  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يتميزون عادة بالقدرة على التعبير والطلاقة اللغوية و كثره الكلام و أطاله النقاش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C100-CEB6-042D-BCDC-BBBD020E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الحاجة إلى الانتماء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6E637808-60E8-02AA-0897-625A5C4A5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6013" y="2636838"/>
            <a:ext cx="7570787" cy="3489325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عندما يقضي الشخص وقته في التفكر بشأن إقامه علاقات ودية مع الأخرين ففي هذه الحالة تصبح لديه حاجة الى الانتماء أو الاندماج بالأخرين 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ان الناس يرغبون في الحصول على حب الاخرين لهم فإنهم بالتالي يهتمون بمرعاه الاخرين و احساسيهم و يبنون جهودهم في تنميه العلاقات الطيبة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CD0E-9F2F-4EAB-F313-5D3BCEB2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أهم أسس التطبيق الإداري من قبل نظرية دافع الإنجاز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873CB4B3-44DF-1C3A-1996-12E4D8B69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650" y="2349500"/>
            <a:ext cx="7931150" cy="3776663"/>
          </a:xfrm>
        </p:spPr>
        <p:txBody>
          <a:bodyPr/>
          <a:lstStyle/>
          <a:p>
            <a:r>
              <a:rPr lang="ar-SA" altLang="en-US" sz="2800">
                <a:solidFill>
                  <a:schemeClr val="tx1"/>
                </a:solidFill>
              </a:rPr>
              <a:t>اذا كان دافع الإنجاز من الدوافع المتعلمة فإننا بنا عليه يمكننا تصميم بعض برامج التدريب التي يمكنها رفع الإنجاز</a:t>
            </a:r>
          </a:p>
          <a:p>
            <a:endParaRPr lang="ar-SA" altLang="en-US" sz="2800">
              <a:solidFill>
                <a:schemeClr val="tx1"/>
              </a:solidFill>
            </a:endParaRPr>
          </a:p>
          <a:p>
            <a:r>
              <a:rPr lang="ar-SA" altLang="en-US" sz="2800">
                <a:solidFill>
                  <a:schemeClr val="tx1"/>
                </a:solidFill>
              </a:rPr>
              <a:t>لا بد من تزويد الموظفين من وقت لآخر بعلوات عن مدى تقدمهم في العمل </a:t>
            </a:r>
            <a:endParaRPr lang="en-US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team_work">
            <a:extLst>
              <a:ext uri="{FF2B5EF4-FFF2-40B4-BE49-F238E27FC236}">
                <a16:creationId xmlns:a16="http://schemas.microsoft.com/office/drawing/2014/main" id="{6A636048-851C-98F7-478E-D29F6998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8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B7E272F2-60F7-8A03-1144-034A3D6E5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أنواع الحوافز</a:t>
            </a:r>
            <a:endParaRPr lang="en-US" altLang="en-US" sz="4000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DD7F132-B166-5A8E-DECF-605CB9525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altLang="en-US"/>
              <a:t>الحوافز المادية</a:t>
            </a:r>
          </a:p>
          <a:p>
            <a:pPr eaLnBrk="1" hangingPunct="1"/>
            <a:r>
              <a:rPr lang="ar-SA" altLang="en-US"/>
              <a:t>الحوافز المعنوية</a:t>
            </a:r>
          </a:p>
          <a:p>
            <a:pPr eaLnBrk="1" hangingPunct="1"/>
            <a:r>
              <a:rPr lang="ar-SA" altLang="en-US"/>
              <a:t>الحوافز الفردية</a:t>
            </a:r>
          </a:p>
          <a:p>
            <a:pPr eaLnBrk="1" hangingPunct="1"/>
            <a:r>
              <a:rPr lang="ar-SA" altLang="en-US"/>
              <a:t>الحوافز الجماعية</a:t>
            </a:r>
          </a:p>
          <a:p>
            <a:pPr eaLnBrk="1" hangingPunct="1"/>
            <a:r>
              <a:rPr lang="ar-SA" altLang="en-US"/>
              <a:t>الحوافز الإيجابية</a:t>
            </a:r>
          </a:p>
          <a:p>
            <a:pPr eaLnBrk="1" hangingPunct="1"/>
            <a:r>
              <a:rPr lang="ar-SA" altLang="en-US"/>
              <a:t>الحوافز السلبية</a:t>
            </a:r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9938-0989-CC72-C50E-A8EA6E0D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تعريف الدافعية من وجهة علماء النفس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BE8ED9C-917D-C93B-7616-1ECE16973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92375"/>
            <a:ext cx="8229600" cy="865188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عمليه السلوك و الاحتفاظ به في حالة استمرار و كذلك هي عملية تنظيم السلوك </a:t>
            </a:r>
          </a:p>
          <a:p>
            <a:endParaRPr lang="ar-SA" altLang="en-US"/>
          </a:p>
          <a:p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9220" name="Content Placeholder 3">
            <a:extLst>
              <a:ext uri="{FF2B5EF4-FFF2-40B4-BE49-F238E27FC236}">
                <a16:creationId xmlns:a16="http://schemas.microsoft.com/office/drawing/2014/main" id="{A4D0C36D-2321-485F-352B-56A06AA037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8" y="3933825"/>
            <a:ext cx="7753350" cy="1395413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نلاحظ ان هناك خاصيه مشتركه بين جميع هذه التعريفات فجميعها تستمد أصولها من كلمة يدفع بمعنى يحرك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E69A-1739-7506-3263-F6D2496E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الحوافز المادية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71E750DB-7084-55AB-7752-AA217CE69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88" y="2420938"/>
            <a:ext cx="8286750" cy="1800225"/>
          </a:xfrm>
        </p:spPr>
        <p:txBody>
          <a:bodyPr/>
          <a:lstStyle/>
          <a:p>
            <a:r>
              <a:rPr lang="ar-SA" altLang="en-US" sz="2800">
                <a:solidFill>
                  <a:schemeClr val="tx1"/>
                </a:solidFill>
              </a:rPr>
              <a:t>و تشمل المكافآت و زياده الأجور و الرواتب و المشاركة بالأرباح  و منح نسبه من المبيعات أو الأرباح و الترقيات الوظيفية </a:t>
            </a:r>
            <a:endParaRPr lang="en-US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98B2-94F2-1D5D-BE5B-C7119B26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الحوافز المعنوية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73A1684D-93AE-E160-9B16-418329783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63" y="2708275"/>
            <a:ext cx="7931150" cy="2554288"/>
          </a:xfrm>
        </p:spPr>
        <p:txBody>
          <a:bodyPr/>
          <a:lstStyle/>
          <a:p>
            <a:r>
              <a:rPr lang="ar-SA" altLang="en-US" sz="2800">
                <a:solidFill>
                  <a:schemeClr val="tx1"/>
                </a:solidFill>
              </a:rPr>
              <a:t>و تشمل خطابات الشكر و المشاركة في القرارات الإدارية و الثناء و المديح و شهادات التفوق و التميز </a:t>
            </a:r>
            <a:endParaRPr lang="en-US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55AE-4B9F-4FD2-AA48-128C577A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الحوافز الفردية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F2F3BA28-EDAC-383D-7182-85B9D898E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r>
              <a:rPr lang="ar-SA" altLang="en-US" sz="2800">
                <a:solidFill>
                  <a:schemeClr val="tx1"/>
                </a:solidFill>
              </a:rPr>
              <a:t>تختص بأفراد محددين في المنشأة و مثال ذلك تقديم مكافاة لأفضل موظف خطاب شكر لأفضل شخص منتج </a:t>
            </a:r>
          </a:p>
          <a:p>
            <a:endParaRPr lang="ar-SA" altLang="en-US" sz="2800">
              <a:solidFill>
                <a:schemeClr val="tx1"/>
              </a:solidFill>
            </a:endParaRPr>
          </a:p>
          <a:p>
            <a:r>
              <a:rPr lang="ar-SA" altLang="en-US" sz="2800">
                <a:solidFill>
                  <a:schemeClr val="tx1"/>
                </a:solidFill>
              </a:rPr>
              <a:t>و هذه الحوافز تستخدم لدعم التنافس الإيجابي بين الأفراد لكن قد يترتب عليها ظهور الغيرة و الحسد </a:t>
            </a:r>
            <a:endParaRPr lang="en-US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C5D2-CC79-FD90-AAE3-8EAB47E1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الحوافز الجماعية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EC208FF0-30A5-F6E9-3D82-E0508BED2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3" y="2924175"/>
            <a:ext cx="8002587" cy="3201988"/>
          </a:xfrm>
        </p:spPr>
        <p:txBody>
          <a:bodyPr/>
          <a:lstStyle/>
          <a:p>
            <a:r>
              <a:rPr lang="ar-SA" altLang="en-US" sz="2800">
                <a:solidFill>
                  <a:schemeClr val="tx1"/>
                </a:solidFill>
              </a:rPr>
              <a:t>توجه هذه الحوافز لإثارة دوافع الروح الجماعية و التعاون بين العاملين و دعم مبادئ التكاتف لتحقيق أهداف المنشأة </a:t>
            </a:r>
          </a:p>
          <a:p>
            <a:endParaRPr lang="ar-SA" altLang="en-US" sz="2800">
              <a:solidFill>
                <a:schemeClr val="tx1"/>
              </a:solidFill>
            </a:endParaRPr>
          </a:p>
          <a:p>
            <a:r>
              <a:rPr lang="ar-SA" altLang="en-US" sz="2800">
                <a:solidFill>
                  <a:schemeClr val="tx1"/>
                </a:solidFill>
              </a:rPr>
              <a:t>مثل إنشاء جائزة لأفضل قسم أو افضل أداره </a:t>
            </a:r>
            <a:endParaRPr lang="en-US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D3D7-1442-23D0-0495-FCB798F0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الحوافز الإيجابية و السلبية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504EB4B3-A4D0-218A-941D-0E247E19E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25" y="2997200"/>
            <a:ext cx="8435975" cy="3128963"/>
          </a:xfrm>
        </p:spPr>
        <p:txBody>
          <a:bodyPr/>
          <a:lstStyle/>
          <a:p>
            <a:r>
              <a:rPr lang="ar-SA" altLang="en-US" sz="2800">
                <a:solidFill>
                  <a:schemeClr val="tx1"/>
                </a:solidFill>
              </a:rPr>
              <a:t>الحوافز كما هي إيجابية فأنها يمكن أن تكون سلبية كذلك فالمكافأة المالية لأحد الموظفين هي حافز مادي إيجابي في حين أن الخصم من الراتب هو حافز مادي سلبي </a:t>
            </a:r>
            <a:endParaRPr lang="en-US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17AC49A-0942-DC08-75BE-603CE7324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صنفي الحوافز التالية حسب أنواعها</a:t>
            </a:r>
            <a:endParaRPr lang="en-US" altLang="en-US" sz="4000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963F4E9-FEEA-0778-D438-34FFA74901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ar-SA" altLang="en-US"/>
              <a:t>الخصم من الراتب</a:t>
            </a:r>
          </a:p>
          <a:p>
            <a:pPr eaLnBrk="1" hangingPunct="1"/>
            <a:r>
              <a:rPr lang="ar-SA" altLang="en-US"/>
              <a:t>زيادة الأجور</a:t>
            </a:r>
          </a:p>
          <a:p>
            <a:pPr eaLnBrk="1" hangingPunct="1"/>
            <a:r>
              <a:rPr lang="ar-SA" altLang="en-US"/>
              <a:t>مكافأة لأفضل موظف</a:t>
            </a:r>
          </a:p>
          <a:p>
            <a:pPr eaLnBrk="1" hangingPunct="1"/>
            <a:r>
              <a:rPr lang="ar-SA" altLang="en-US"/>
              <a:t>مكافأة لأفضل قسم و إدارة</a:t>
            </a:r>
          </a:p>
          <a:p>
            <a:pPr eaLnBrk="1" hangingPunct="1"/>
            <a:r>
              <a:rPr lang="ar-SA" altLang="en-US"/>
              <a:t>خطاب شكر</a:t>
            </a: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51204" name="Picture 4" descr="تنسيق1">
            <a:extLst>
              <a:ext uri="{FF2B5EF4-FFF2-40B4-BE49-F238E27FC236}">
                <a16:creationId xmlns:a16="http://schemas.microsoft.com/office/drawing/2014/main" id="{8AC0108F-965A-7004-AB09-060613DAE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51485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97D5-509E-F20A-4FDC-2AE5BE7C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يمكن القول ان الدافعية ببساطه هي :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10243" name="Content Placeholder 5">
            <a:extLst>
              <a:ext uri="{FF2B5EF4-FFF2-40B4-BE49-F238E27FC236}">
                <a16:creationId xmlns:a16="http://schemas.microsoft.com/office/drawing/2014/main" id="{134781D3-9A73-4805-73A9-4BD1FDFA46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288" y="2276475"/>
            <a:ext cx="8353425" cy="3489325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درجة حماس الفرد للسلوك الموجه له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إلا ان الامر يحتاج الى  النظر الى مجموعه من الاعتبارات قد تم اخذها في الحسبان عبر النظريات المحتفلة للدافعية  و هي ثلاث اعتبارات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36C938D8-5F5D-AE95-A2B2-1F1A752A8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88" y="1600200"/>
            <a:ext cx="8075612" cy="4525963"/>
          </a:xfrm>
        </p:spPr>
        <p:txBody>
          <a:bodyPr/>
          <a:lstStyle/>
          <a:p>
            <a:r>
              <a:rPr lang="ar-SA" altLang="en-US">
                <a:solidFill>
                  <a:schemeClr val="tx1"/>
                </a:solidFill>
              </a:rPr>
              <a:t>إن درجه الحماس و الدافعية لدى الفرد تتأثر بوجود مؤثرات سواء داخل الفرد أو خارجة فتنشا هذه الحالة شيئا من الحماس 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إن السلوك الدافعي هو سلوك موجه في أتجاه محدد و هذا الاتجاه المحدد قد يكون هدفا أو جهة معينه أو حافز أو اختيار بديل من بدائل  السلوك </a:t>
            </a:r>
          </a:p>
          <a:p>
            <a:endParaRPr lang="ar-SA" altLang="en-US">
              <a:solidFill>
                <a:schemeClr val="tx1"/>
              </a:solidFill>
            </a:endParaRPr>
          </a:p>
          <a:p>
            <a:r>
              <a:rPr lang="ar-SA" altLang="en-US">
                <a:solidFill>
                  <a:schemeClr val="tx1"/>
                </a:solidFill>
              </a:rPr>
              <a:t>إن درجة إشباع  الحاجة أو تحقيق الهدف قد تؤدي بالسلوك مره أخرى إما تكراراه أو تثبيته أو تغيره أو تحويله الى سلوك هادف أخر </a:t>
            </a: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EE44-7CAE-D060-00F5-2D91566B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منطلقات تحديد الدافعية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7CF9928-79E1-1E9D-F7EB-7DBAA34FC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088" y="2349500"/>
            <a:ext cx="7283450" cy="3055938"/>
          </a:xfrm>
        </p:spPr>
        <p:txBody>
          <a:bodyPr/>
          <a:lstStyle/>
          <a:p>
            <a:r>
              <a:rPr lang="ar-SA" altLang="en-US" sz="3200">
                <a:solidFill>
                  <a:schemeClr val="tx1"/>
                </a:solidFill>
              </a:rPr>
              <a:t>تنشيط السلوك</a:t>
            </a:r>
          </a:p>
          <a:p>
            <a:r>
              <a:rPr lang="ar-SA" altLang="en-US" sz="3200">
                <a:solidFill>
                  <a:schemeClr val="tx1"/>
                </a:solidFill>
              </a:rPr>
              <a:t>توجيه السلوك </a:t>
            </a:r>
          </a:p>
          <a:p>
            <a:r>
              <a:rPr lang="ar-SA" altLang="en-US" sz="3200">
                <a:solidFill>
                  <a:schemeClr val="tx1"/>
                </a:solidFill>
              </a:rPr>
              <a:t>تثبيت و تعديل السلوك </a:t>
            </a:r>
            <a:endParaRPr lang="en-US" altLang="en-US" sz="3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B68B-9CDA-7E79-4065-09D341FA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الشكل رقم (1-8 )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62FD872-A1B8-CC4B-6F39-08B75FD72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88" y="1600200"/>
            <a:ext cx="8075612" cy="4525963"/>
          </a:xfrm>
        </p:spPr>
        <p:txBody>
          <a:bodyPr/>
          <a:lstStyle/>
          <a:p>
            <a:r>
              <a:rPr lang="ar-SA" altLang="en-US"/>
              <a:t>يوضح الشكل أن وجود حاله خارجيه من المثيرات قد تتسبب في نشأة و ظهور سلوك جديد او  أن حاله داخليه للفرد بألحاجه الى شيء معين أو بالتوقع أو الرغبة لشيء.</a:t>
            </a:r>
          </a:p>
          <a:p>
            <a:endParaRPr lang="ar-SA" altLang="en-US"/>
          </a:p>
          <a:p>
            <a:r>
              <a:rPr lang="ar-SA" altLang="en-US"/>
              <a:t>أو عدم التوازن يؤدي إلى تنشيط السلوك وهذا السلوك الذي تم تنشيطه و سيكون موجها الى هدف معين أو حافز معين أو بديل محدد.</a:t>
            </a:r>
          </a:p>
          <a:p>
            <a:endParaRPr lang="ar-SA" altLang="en-US"/>
          </a:p>
          <a:p>
            <a:r>
              <a:rPr lang="ar-SA" altLang="en-US"/>
              <a:t>ثم يأتي بعد ذلك المرحلة الثالثة التي يقوم الفرد فيها بالتفكير و النظر و التبصر في حصيلة الخبرة الماضية و التي ستؤثر فيما بعد إما على الحفاظ على السلوك الذي تم التوصل  اليه و تثبيته أو تحويله الى سلوك موجه الى هدف أخر. </a:t>
            </a:r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1B3B62B-4C4B-9331-96A0-588B4E247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الفرق بين الدوافع والحوافز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pic>
        <p:nvPicPr>
          <p:cNvPr id="14339" name="Picture 4" descr="007-work_so-tired">
            <a:extLst>
              <a:ext uri="{FF2B5EF4-FFF2-40B4-BE49-F238E27FC236}">
                <a16:creationId xmlns:a16="http://schemas.microsoft.com/office/drawing/2014/main" id="{ED825816-C3B3-A5BE-CD95-684A9B14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916113"/>
            <a:ext cx="6118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8753CA054104E8E5FABDB9842FF5D" ma:contentTypeVersion="0" ma:contentTypeDescription="Create a new document." ma:contentTypeScope="" ma:versionID="a3214b80d57fc2235b1771c8c3b46f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B26221-9945-4E86-A37A-855E58F66AE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1979</Words>
  <Application>Microsoft Office PowerPoint</Application>
  <PresentationFormat>عرض على الشاشة (4:3)</PresentationFormat>
  <Paragraphs>176</Paragraphs>
  <Slides>45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6" baseType="lpstr">
      <vt:lpstr>مدير تنفيذي</vt:lpstr>
      <vt:lpstr>الدوافع والحوافز</vt:lpstr>
      <vt:lpstr>نلاحظ ؟؟ مجموعه من العاملين يقمون بأداء عمل معين من طبيعة واحده و في ظروف واحده فإننا سنجد أن المجهود الذي يبذله كل منهم سيختلف من عامل الى عامل اخر مما يؤدي الى اختلاف إنتاجيه كل منهما و أحد أسباب هذا الاختلاف هو دافع كل منهمها في ذلك الوقت و تلك الظروف </vt:lpstr>
      <vt:lpstr>تعريف الدافعية</vt:lpstr>
      <vt:lpstr>تعريف الدافعية من وجهة علماء النفس </vt:lpstr>
      <vt:lpstr>يمكن القول ان الدافعية ببساطه هي :</vt:lpstr>
      <vt:lpstr>عرض تقديمي في PowerPoint</vt:lpstr>
      <vt:lpstr>منطلقات تحديد الدافعية </vt:lpstr>
      <vt:lpstr>الشكل رقم (1-8 )</vt:lpstr>
      <vt:lpstr>الفرق بين الدوافع والحوافز</vt:lpstr>
      <vt:lpstr>الفرق بين الدوافع و الحوافز : الدافعية هي محرك داخل للسلوك الإنساني و تنبع من ذات الفرد لإشباع حاجة محدده في حين أن الحوافز هي المحركات و المؤثرات الخارجية التي تستخدمها الإدارة لإثاره دوافع الإنجاز لدى الأفراد العاملين و بناء عليه يمكن القول أن الدافعية هي عوامل داخل الأفراد في حن أن الحوافز عوامل خارج الفرد </vt:lpstr>
      <vt:lpstr>أنواع الدوافع</vt:lpstr>
      <vt:lpstr>الدوافع الأولية و الدوافع الثانوية </vt:lpstr>
      <vt:lpstr>الدوافع الفردية و الدوافع الاجتماعية</vt:lpstr>
      <vt:lpstr>الدوافع و الشعورية و الدوافع اللاشعورية</vt:lpstr>
      <vt:lpstr>نظريات الدوافع</vt:lpstr>
      <vt:lpstr>نظرية تدرج الحاجات </vt:lpstr>
      <vt:lpstr>تتخلص نظرية تدرج الحاجات في الخطوات التالية </vt:lpstr>
      <vt:lpstr>عرض تقديمي في PowerPoint</vt:lpstr>
      <vt:lpstr>عرض تقديمي في PowerPoint</vt:lpstr>
      <vt:lpstr>عرض تقديمي في PowerPoint</vt:lpstr>
      <vt:lpstr>الحاجات الفسيولوجية </vt:lpstr>
      <vt:lpstr>الحاجات السيكولوجية</vt:lpstr>
      <vt:lpstr>أنواع الحاجات أربعه حاجات :</vt:lpstr>
      <vt:lpstr>الحاجة إلى الأمان </vt:lpstr>
      <vt:lpstr>الحاجة إلى الإنتماء </vt:lpstr>
      <vt:lpstr>الحاجة إلى الاحترام و التقدير </vt:lpstr>
      <vt:lpstr>الحاجة الى تحقيق الذات </vt:lpstr>
      <vt:lpstr>ثانياً: نظرية عوامل الوقاية وعوامل الدفع (هيرزبرج)</vt:lpstr>
      <vt:lpstr>جدول مقارنة بين نظريتي ماسلو و هيرزبرج </vt:lpstr>
      <vt:lpstr>ثالثاً: نظرية X,Y,Z (ماكيجروجر)</vt:lpstr>
      <vt:lpstr>نظرية x</vt:lpstr>
      <vt:lpstr>نظرية Y تقوم على الافتراضات الأتية</vt:lpstr>
      <vt:lpstr>قام و ليم أوشي بتقديم نظريه  zو تقوم على الافتراضات الأتية </vt:lpstr>
      <vt:lpstr>رابعاً: نظرية دافع الإنجاز</vt:lpstr>
      <vt:lpstr>الحاجة إلى الإنجاز </vt:lpstr>
      <vt:lpstr>الحاجة الى القوة </vt:lpstr>
      <vt:lpstr>الحاجة إلى الانتماء </vt:lpstr>
      <vt:lpstr>أهم أسس التطبيق الإداري من قبل نظرية دافع الإنجاز </vt:lpstr>
      <vt:lpstr>أنواع الحوافز</vt:lpstr>
      <vt:lpstr>الحوافز المادية </vt:lpstr>
      <vt:lpstr>الحوافز المعنوية </vt:lpstr>
      <vt:lpstr>الحوافز الفردية </vt:lpstr>
      <vt:lpstr>الحوافز الجماعية </vt:lpstr>
      <vt:lpstr>الحوافز الإيجابية و السلبية </vt:lpstr>
      <vt:lpstr>صنفي الحوافز التالية حسب أنواعها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>مستخدم غير معروف</cp:lastModifiedBy>
  <cp:revision>6</cp:revision>
  <cp:lastPrinted>1601-01-01T00:00:00Z</cp:lastPrinted>
  <dcterms:created xsi:type="dcterms:W3CDTF">2011-10-29T21:58:10Z</dcterms:created>
  <dcterms:modified xsi:type="dcterms:W3CDTF">2022-08-29T06:53:49Z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