
<file path=[Content_Types].xml><?xml version="1.0" encoding="utf-8"?>
<Types xmlns="http://schemas.openxmlformats.org/package/2006/content-types">
  <Default ContentType="image/jpeg" Extension="jpg"/>
  <Default ContentType="audio/mpeg" Extension="mp3"/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>
      <a:defRPr lang="ar-KW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A6831E5-9CEB-4B62-9F7F-3D20062168D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6FB3308-BC09-40BF-85E2-9376DA5E608D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9352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303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2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8011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3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557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4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370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7208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6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40133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8333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8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88958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B3308-BC09-40BF-85E2-9376DA5E608D}" type="slidenum">
              <a:rPr lang="ar-KW" smtClean="0"/>
              <a:t>9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9269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0F8A8-D673-4154-BA8A-98BAD18B9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FC1C3-1BF2-4BAA-B5D2-C09124A8F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0B290-C87C-451D-A726-EAEAD072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90CA4-65BC-46F0-9585-0C1523F1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B6649-DEB5-48ED-8E82-D6D7256F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682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049FB-783F-4C63-B4B5-80A73A1BD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CAC36-1E52-4AD3-B1AA-BB5DB2E3F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6845C-745D-4468-8FE7-8BFA3091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B9031-3B06-4925-89E8-A75F6ACF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EF7DD-0503-4231-A965-23855814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591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EACEA-E222-49DB-8B14-44A69F6755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841CE6-DE3E-4218-9324-B3979E4BA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C7A46-D7DF-480E-9DB1-1503E783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A7BCF-0873-4051-9B14-D0D5196B0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F07D3-9DBB-4CEE-9018-0965D282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421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DFB55-5A93-41A6-8187-A2706F1E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F670-EC6C-4D8B-B066-50C031CB4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8A142-2C2D-4567-B1F9-61FF8092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246FD-8B65-4E85-9526-48813D4C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759C7-2273-4684-9F55-92BE03BE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5910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8A29-A54E-48A5-9316-0A9574F2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CDCAF-A74E-4337-BB8B-1470672A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1DA49-75C4-4F86-9E0B-66FEBE87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4675F-2E31-44DC-BB37-368FF670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510D6-4CB4-45B6-BD1B-DB4A193F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5723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B995-41EE-419C-9A68-26C49CE5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6E00F-AF06-4C6A-9BB5-713B2269E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81FF4-07F1-4BB2-B9F4-C7369EC6D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85866-FB15-49B5-8A77-CCE5BFA4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246B4-DD28-4F7E-995E-D4425FD9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517AE-6B49-4583-94ED-A7BE2F5F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9281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D886-B932-45B0-9797-240CABE4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03D83-1847-4371-ABD5-4944E66C4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D6DC1-02F5-4092-976E-C2065997E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11AB5-F02A-45FB-BA29-B19A27F50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4EAC7-A79E-4AF6-BE71-E07474CAD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68FA0A-8A31-4E6A-AE86-3A2F57E25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C0745-19E6-4B69-A12D-3362C5DA1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521D0-104A-4AC4-9471-55AB579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925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095A-E23B-4043-99B6-76168CE2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B665F-7797-4FF7-8CDF-B0C5105F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9BA02-6730-422A-8553-89EE4FCD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C3440-94D2-4039-91C1-204235AB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0236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4B735-B4E8-4E4C-8120-82181273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F0D189-8299-474F-84E3-D6AA77648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29C6-BDFE-44FF-9EBE-3D0B8D72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3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7045-CDC6-4D2E-BDCF-B28C0392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EB300-83FF-44C8-9EA7-912C5595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51E0D9-F469-4EE6-ABD0-0C7E7ADC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A313-0E15-4F34-A44F-E326EDA4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61074-555A-43E6-BFF4-7ADD231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DBDAC-0FF4-4036-8D91-FDD3EB7F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2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031E-446C-4387-99E8-77D36D39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C77E2-2216-457F-B624-68FF225BC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70E2-6277-48C5-BF7F-AE6CD79D3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65360-B46C-47D0-99C2-83C22C2A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51678-9D27-4C28-9C87-721BDD77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DA3C2-2121-422F-AB42-62E73F2F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5722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E7E51-F206-414F-B07F-9E35E4BF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C65CF-0FCE-47E5-AD70-421B358F2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8638-F117-442D-A7D5-5ECCDB9A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F15D5-1445-4CF5-9E65-C8D5C3D8C35E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10173-15D2-4EA4-986A-2D217EB4F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0042A-A5E6-43E1-953A-E87A21C83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3F40-B4ED-4A5C-9E22-A26E58D4C2A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262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4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7.png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6.jp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11" Type="http://schemas.openxmlformats.org/officeDocument/2006/relationships/image" Target="../media/image4.gif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6.jpg"/><Relationship Id="rId4" Type="http://schemas.openxmlformats.org/officeDocument/2006/relationships/audio" Target="../media/media2.mp3"/><Relationship Id="rId9" Type="http://schemas.openxmlformats.org/officeDocument/2006/relationships/image" Target="../media/image2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grass, mountain&#10;&#10;Description automatically generated">
            <a:extLst>
              <a:ext uri="{FF2B5EF4-FFF2-40B4-BE49-F238E27FC236}">
                <a16:creationId xmlns:a16="http://schemas.microsoft.com/office/drawing/2014/main" id="{4C7B535E-EB9B-4C44-AA03-96824E510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3"/>
          <a:stretch/>
        </p:blipFill>
        <p:spPr>
          <a:xfrm>
            <a:off x="236305" y="204307"/>
            <a:ext cx="11718212" cy="649444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6" name="Picture 5" descr="A close up of a sunflower&#10;&#10;Description automatically generated">
            <a:extLst>
              <a:ext uri="{FF2B5EF4-FFF2-40B4-BE49-F238E27FC236}">
                <a16:creationId xmlns:a16="http://schemas.microsoft.com/office/drawing/2014/main" id="{705238F4-9595-43B4-BE50-FCF069B88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44"/>
          <a:stretch/>
        </p:blipFill>
        <p:spPr>
          <a:xfrm>
            <a:off x="6739306" y="4270376"/>
            <a:ext cx="2230033" cy="2428375"/>
          </a:xfrm>
          <a:prstGeom prst="rect">
            <a:avLst/>
          </a:prstGeom>
        </p:spPr>
      </p:pic>
      <p:pic>
        <p:nvPicPr>
          <p:cNvPr id="7" name="Picture 6" descr="A close up of a sunflower&#10;&#10;Description automatically generated">
            <a:extLst>
              <a:ext uri="{FF2B5EF4-FFF2-40B4-BE49-F238E27FC236}">
                <a16:creationId xmlns:a16="http://schemas.microsoft.com/office/drawing/2014/main" id="{925A63BE-2B86-4957-B409-B27C58C35B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69" b="63522"/>
          <a:stretch/>
        </p:blipFill>
        <p:spPr>
          <a:xfrm flipH="1">
            <a:off x="236303" y="5494838"/>
            <a:ext cx="1827088" cy="1214187"/>
          </a:xfrm>
          <a:prstGeom prst="rect">
            <a:avLst/>
          </a:prstGeom>
        </p:spPr>
      </p:pic>
      <p:pic>
        <p:nvPicPr>
          <p:cNvPr id="8" name="Picture 7" descr="A close up of a sunflower&#10;&#10;Description automatically generated">
            <a:extLst>
              <a:ext uri="{FF2B5EF4-FFF2-40B4-BE49-F238E27FC236}">
                <a16:creationId xmlns:a16="http://schemas.microsoft.com/office/drawing/2014/main" id="{58B406BE-3BB1-45C1-A6A9-20DD725C11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1" b="53417"/>
          <a:stretch/>
        </p:blipFill>
        <p:spPr>
          <a:xfrm>
            <a:off x="10645104" y="5487603"/>
            <a:ext cx="1309414" cy="1190601"/>
          </a:xfrm>
          <a:prstGeom prst="rect">
            <a:avLst/>
          </a:prstGeom>
        </p:spPr>
      </p:pic>
      <p:pic>
        <p:nvPicPr>
          <p:cNvPr id="9" name="Picture 8" descr="A close up of a sunflower&#10;&#10;Description automatically generated">
            <a:extLst>
              <a:ext uri="{FF2B5EF4-FFF2-40B4-BE49-F238E27FC236}">
                <a16:creationId xmlns:a16="http://schemas.microsoft.com/office/drawing/2014/main" id="{8E653C5C-33FB-4DDB-926D-1760FEACE0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84"/>
          <a:stretch/>
        </p:blipFill>
        <p:spPr>
          <a:xfrm flipH="1">
            <a:off x="3739156" y="5193730"/>
            <a:ext cx="2230033" cy="15050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47583A-E9E2-4DE2-88A1-E355522EBDC2}"/>
              </a:ext>
            </a:extLst>
          </p:cNvPr>
          <p:cNvSpPr/>
          <p:nvPr/>
        </p:nvSpPr>
        <p:spPr>
          <a:xfrm>
            <a:off x="2324795" y="2013734"/>
            <a:ext cx="7541231" cy="194181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KW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لعبة تباع الشمس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4DAADF-2920-4CAB-917D-DF414E32AA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6813" y="2086616"/>
            <a:ext cx="2370813" cy="1796051"/>
          </a:xfrm>
          <a:prstGeom prst="rect">
            <a:avLst/>
          </a:prstGeom>
        </p:spPr>
      </p:pic>
      <p:pic>
        <p:nvPicPr>
          <p:cNvPr id="14" name="Picture 13" descr="A picture containing cup, food, orange&#10;&#10;Description automatically generated">
            <a:extLst>
              <a:ext uri="{FF2B5EF4-FFF2-40B4-BE49-F238E27FC236}">
                <a16:creationId xmlns:a16="http://schemas.microsoft.com/office/drawing/2014/main" id="{B3D2F808-9C04-4E3A-A367-56160CFCF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22" y="466881"/>
            <a:ext cx="1180656" cy="11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6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field, mammal, pasture&#10;&#10;Description automatically generated">
            <a:extLst>
              <a:ext uri="{FF2B5EF4-FFF2-40B4-BE49-F238E27FC236}">
                <a16:creationId xmlns:a16="http://schemas.microsoft.com/office/drawing/2014/main" id="{0F30C835-F720-4FE8-BCFE-83C4C71126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3031ECDB-7262-412E-87A4-D091DFB37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8"/>
          <a:stretch/>
        </p:blipFill>
        <p:spPr>
          <a:xfrm>
            <a:off x="11050" y="4471943"/>
            <a:ext cx="3048006" cy="2366625"/>
          </a:xfrm>
          <a:prstGeom prst="rect">
            <a:avLst/>
          </a:prstGeom>
        </p:spPr>
      </p:pic>
      <p:pic>
        <p:nvPicPr>
          <p:cNvPr id="10" name="Picture 9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4DFC33BA-3513-47DD-BB64-F000638258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7"/>
          <a:stretch/>
        </p:blipFill>
        <p:spPr>
          <a:xfrm>
            <a:off x="9688286" y="2910397"/>
            <a:ext cx="2503714" cy="3980696"/>
          </a:xfrm>
          <a:prstGeom prst="rect">
            <a:avLst/>
          </a:prstGeom>
        </p:spPr>
      </p:pic>
      <p:pic>
        <p:nvPicPr>
          <p:cNvPr id="11" name="Picture 10" descr="A picture containing text, gear, metalware&#10;&#10;Description automatically generated">
            <a:extLst>
              <a:ext uri="{FF2B5EF4-FFF2-40B4-BE49-F238E27FC236}">
                <a16:creationId xmlns:a16="http://schemas.microsoft.com/office/drawing/2014/main" id="{739A414F-8C14-45C1-9546-165408599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2"/>
          <a:stretch/>
        </p:blipFill>
        <p:spPr>
          <a:xfrm flipH="1">
            <a:off x="10403866" y="5249091"/>
            <a:ext cx="1736381" cy="1608909"/>
          </a:xfrm>
          <a:prstGeom prst="rect">
            <a:avLst/>
          </a:prstGeom>
        </p:spPr>
      </p:pic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E5E7AE06-8205-4E4C-93FB-992B9F214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4636" y="2489211"/>
            <a:ext cx="3528804" cy="4074319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FABD5EE8-DA3E-4D35-9812-5D499346D7F2}"/>
              </a:ext>
            </a:extLst>
          </p:cNvPr>
          <p:cNvSpPr/>
          <p:nvPr/>
        </p:nvSpPr>
        <p:spPr>
          <a:xfrm>
            <a:off x="5876108" y="257213"/>
            <a:ext cx="5710646" cy="2358714"/>
          </a:xfrm>
          <a:prstGeom prst="wedgeEllipseCallout">
            <a:avLst>
              <a:gd name="adj1" fmla="val -54189"/>
              <a:gd name="adj2" fmla="val 52051"/>
            </a:avLst>
          </a:prstGeom>
          <a:solidFill>
            <a:srgbClr val="65A2D9">
              <a:alpha val="5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أحسنتم يا أبنائي </a:t>
            </a:r>
          </a:p>
          <a:p>
            <a:pPr algn="ctr"/>
            <a:r>
              <a:rPr lang="ar-K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جد وجد ومن زرع حصد</a:t>
            </a:r>
          </a:p>
        </p:txBody>
      </p:sp>
    </p:spTree>
    <p:extLst>
      <p:ext uri="{BB962C8B-B14F-4D97-AF65-F5344CB8AC3E}">
        <p14:creationId xmlns:p14="http://schemas.microsoft.com/office/powerpoint/2010/main" val="17501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pic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FDD2CD8-5D99-4FFB-AB1F-C86AEFEDB2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5408140"/>
            <a:ext cx="4191877" cy="493559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69284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وقال: (اللهم أنت السلام ومنك السلام تباركت يا ذا الجلال والإكرام) اسم الله تعالى الوارد في الحديث الشريف هو:</a:t>
            </a:r>
            <a:endParaRPr lang="ar-KW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F636A8-105B-4A57-AF1D-BD796B89FB1F}"/>
              </a:ext>
            </a:extLst>
          </p:cNvPr>
          <p:cNvSpPr/>
          <p:nvPr/>
        </p:nvSpPr>
        <p:spPr>
          <a:xfrm>
            <a:off x="9493321" y="2508162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dirty="0"/>
              <a:t>السلام </a:t>
            </a:r>
            <a:endParaRPr lang="ar-KW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BB0F61-2364-4759-BD13-6018E1F8F3B7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dirty="0"/>
              <a:t>الملك </a:t>
            </a:r>
            <a:endParaRPr lang="ar-KW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A97802-6D67-40B7-A0C3-E1803F37E3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976" y="2364660"/>
            <a:ext cx="2857500" cy="2857500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C0F9FFEF-A7D6-4E86-9C0B-C3290F7A0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829AD7-DBC5-481D-8CBC-F996A52B7735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A55A8B9-2B01-4173-BEE0-FE881D7C57F1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8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122BAA2A-86B3-47DE-A194-035EA48F40F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509840" y="5482771"/>
            <a:ext cx="406400" cy="406400"/>
          </a:xfrm>
          <a:prstGeom prst="rect">
            <a:avLst/>
          </a:prstGeom>
        </p:spPr>
      </p:pic>
      <p:pic>
        <p:nvPicPr>
          <p:cNvPr id="9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A3CA72F5-9AE7-443F-B198-BE5D92E76B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0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CC355161-45BA-4E1E-B29E-44834659A9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8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1707 -0.06968 C -0.20572 -0.08542 -0.25885 -0.09375 -0.31497 -0.09375 C -0.37812 -0.09375 -0.42929 -0.08542 -0.46432 -0.06968 L -0.63437 -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-0.0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93257" y="610670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buFont typeface="+mj-lt"/>
              <a:buAutoNum type="arabicPeriod"/>
            </a:pPr>
            <a:r>
              <a:rPr lang="ar-OM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قال رسول الله صلى الله عليه وسلم: (أفشوا السلام بينكم)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ar-OM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نستنتج من الحديث الشريف أنه يجب علينا: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CF636A8-105B-4A57-AF1D-BD796B89FB1F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ترك السلام </a:t>
            </a:r>
            <a:endParaRPr lang="ar-KW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BB0F61-2364-4759-BD13-6018E1F8F3B7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- نشر السلام </a:t>
            </a:r>
            <a:endParaRPr lang="ar-KW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0EE156-82AF-4974-B803-871591958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37" y="2403511"/>
            <a:ext cx="2857500" cy="2857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830FA8E5-19BF-4A0F-8FD2-6955465D5D4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5087060"/>
            <a:ext cx="4191877" cy="4935590"/>
          </a:xfrm>
          <a:prstGeom prst="rect">
            <a:avLst/>
          </a:prstGeom>
        </p:spPr>
      </p:pic>
      <p:pic>
        <p:nvPicPr>
          <p:cNvPr id="12" name="Picture 11" descr="A picture containing table&#10;&#10;Description automatically generated">
            <a:extLst>
              <a:ext uri="{FF2B5EF4-FFF2-40B4-BE49-F238E27FC236}">
                <a16:creationId xmlns:a16="http://schemas.microsoft.com/office/drawing/2014/main" id="{C7AC8128-E33B-414E-87CC-99705C6DC7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21B3189-B71B-4B36-A253-26CBD6558115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ctangl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7601F7-3F53-454C-ABBE-C781D7641776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5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66F7E8C0-AA92-4AEC-A585-9E5AE2A0BE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6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A29F82F9-BEB6-478A-88CE-E227EA3260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7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E0DCCD1C-DBF4-4882-8FA6-5CC0E227A1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2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7083 -0.06968 C -0.20573 -0.08542 -0.25885 -0.09375 -0.31497 -0.09375 C -0.37812 -0.09375 -0.4293 -0.08542 -0.46432 -0.06968 L -0.6343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4.16667E-7 -0.0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93257" y="367871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OM" sz="36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ألتزم بالسلام مع أفراد المجتمع عن طريق:</a:t>
            </a:r>
            <a:endParaRPr lang="en-US" sz="3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38B2C0-4255-4864-8F69-23DB7DFEC365}"/>
              </a:ext>
            </a:extLst>
          </p:cNvPr>
          <p:cNvSpPr/>
          <p:nvPr/>
        </p:nvSpPr>
        <p:spPr>
          <a:xfrm>
            <a:off x="9489656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معاملتهم معاملة حسنة </a:t>
            </a:r>
            <a:endParaRPr lang="ar-KW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E65F98E-93D7-4C5F-9D70-7F828C078393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-معاداتهم </a:t>
            </a:r>
            <a:endParaRPr lang="ar-KW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BB3F68-619E-4B97-81B5-883FF15FFE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37" y="2403511"/>
            <a:ext cx="2857500" cy="28575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A88FA113-AA36-4B68-B2C5-FF0C70C1C60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4758988"/>
            <a:ext cx="4191877" cy="493559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C4E42D2A-4151-41B1-849F-82CF468430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230064-4F91-4C63-9F3F-B5615B88C907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Rectangl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B239415-B0C7-4CDE-B45C-327026684576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7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A97F2148-272F-4F29-9288-21DFBE4351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4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E39AB928-61F8-421B-B0DA-E9B6B5F2EA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8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D63C4E47-A0C5-4201-B5E8-55FE638A0BB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3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7083 -0.06968 C -0.20573 -0.08542 -0.25885 -0.09375 -0.31497 -0.09375 C -0.37812 -0.09375 -0.4293 -0.08542 -0.46432 -0.06968 L -0.6343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4.16667E-7 -0.0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69284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ar-OM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أطبق اسم الله تعالى (السلام) من خلال</a:t>
            </a:r>
            <a:r>
              <a:rPr lang="ar-OM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99C722-D87E-4E3F-B6D3-65F537FFA0DB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افشاء السلام </a:t>
            </a:r>
            <a:endParaRPr lang="ar-KW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D74A6B-B6C8-4AD0-A161-A79A1DE22824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b="1"/>
              <a:t>إيذاء الآخرين</a:t>
            </a:r>
            <a:endParaRPr lang="ar-KW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4032D2-D082-4F22-8BB1-2F7516190B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37" y="2403511"/>
            <a:ext cx="2857500" cy="28575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33302F8-21CC-4BAF-AAA4-54D15A2363F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4382065"/>
            <a:ext cx="4191877" cy="4935590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8FB713D3-3339-401B-96EC-D99C473399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841B085-8B26-4B77-A658-A4268F887643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8D516E-F040-478E-BD3A-1A4993168B60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6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BD25BB08-FBCA-41EB-9241-3FD7DBFE3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3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4A914A71-ED6A-42B7-AC03-CF4D88D92D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7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7FD82196-FDE0-47CE-A41A-7CC12504CA0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6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17083 -0.06968 C -0.20573 -0.08542 -0.25885 -0.09375 -0.31497 -0.09375 C -0.37812 -0.09375 -0.4293 -0.08542 -0.46432 -0.06968 L -0.6343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4.16667E-7 -0.0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69284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بعث سيدنا سليمان كتابا إلى بلقيس ملكة سبأ عن طريق طائر </a:t>
            </a:r>
            <a:endParaRPr lang="ar-KW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F757E7-15DF-4960-BC1F-704E08B2968C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dirty="0"/>
              <a:t>النورس </a:t>
            </a:r>
            <a:endParaRPr lang="ar-KW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54ECD9-9DB1-494C-B3BC-DD35E79425BD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400" dirty="0"/>
              <a:t>الهدهد</a:t>
            </a:r>
            <a:endParaRPr lang="ar-KW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31E65C-52CE-4E42-83F2-4260D8A2E4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37" y="1276564"/>
            <a:ext cx="2857500" cy="2857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BAE34B1-51AA-4075-9853-2EF149BA98A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4074945"/>
            <a:ext cx="4191877" cy="4935590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40DB5E9E-765C-42C4-B0CD-8C616947E2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1FCF78C-3F1A-4697-9014-89B9F08F4E55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87C366-3D81-41D3-B8D0-BD27C900DCBE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6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8344EEB5-B28C-4095-8E70-30258400F4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7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98FE3947-579B-4181-BD32-6698B98CD9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8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341A10AD-7FEB-4F2F-8977-CD3154652A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7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17083 -0.06967 C -0.20573 -0.08541 -0.25885 -0.09375 -0.31497 -0.09375 C -0.37812 -0.09375 -0.4293 -0.08541 -0.46432 -0.06967 L -0.63437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-0.047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505577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يحكم سبأ زمن سيدنا سليمان الملكة </a:t>
            </a:r>
            <a:endParaRPr lang="ar-KW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3D626-504C-43FD-9747-01ED657CCC29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200" dirty="0" err="1">
                <a:solidFill>
                  <a:schemeClr val="tx1"/>
                </a:solidFill>
              </a:rPr>
              <a:t>زليخه</a:t>
            </a:r>
            <a:r>
              <a:rPr lang="ar-OM" dirty="0"/>
              <a:t> </a:t>
            </a:r>
            <a:endParaRPr lang="ar-KW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DA3862-6697-4591-A8F8-486FA0CDC4E7}"/>
              </a:ext>
            </a:extLst>
          </p:cNvPr>
          <p:cNvSpPr/>
          <p:nvPr/>
        </p:nvSpPr>
        <p:spPr>
          <a:xfrm>
            <a:off x="7518970" y="2377441"/>
            <a:ext cx="1448656" cy="150105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600" dirty="0">
                <a:solidFill>
                  <a:schemeClr val="tx1"/>
                </a:solidFill>
              </a:rPr>
              <a:t>بلقيس</a:t>
            </a:r>
            <a:endParaRPr lang="ar-KW" sz="36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67150-FC43-4F7A-94E2-51B1BA4557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9" y="873804"/>
            <a:ext cx="2857500" cy="2857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719118D-E2A7-44AB-B644-561526AD1F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3711978"/>
            <a:ext cx="4191877" cy="4935590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C4516CE-DEDC-4679-AD83-F5A6C380E7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FE1BF6-770E-4553-9296-8C44393F5056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132F14-4448-4E08-AEED-16F4F2D6F6D2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6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B318662F-934E-4309-B435-B6BA41EF9E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7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BC743F41-427B-494B-B377-4DE61ADA30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8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B3CDAEE9-670C-4537-99E0-F15303D0E1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083 -0.06968 C -0.20573 -0.08542 -0.25885 -0.09375 -0.31497 -0.09375 C -0.37813 -0.09375 -0.4293 -0.08542 -0.46432 -0.06968 L -0.63438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-0.047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69284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اجتماع الملكة بلقيس بمستشاريها لمشاورتهم بأمر رسالة سيدنا إبراهيم يدل على حكمتها ورغبتها في </a:t>
            </a:r>
            <a:r>
              <a:rPr lang="ar-OM" sz="20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السلام</a:t>
            </a:r>
            <a:r>
              <a:rPr lang="ar-OM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KW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3D626-504C-43FD-9747-01ED657CCC29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200" dirty="0"/>
              <a:t>خطأ</a:t>
            </a:r>
            <a:endParaRPr lang="ar-KW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DA3862-6697-4591-A8F8-486FA0CDC4E7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dirty="0"/>
              <a:t>صح</a:t>
            </a:r>
            <a:endParaRPr lang="ar-KW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67150-FC43-4F7A-94E2-51B1BA4557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9" y="873804"/>
            <a:ext cx="2857500" cy="2857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719118D-E2A7-44AB-B644-561526AD1F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3363633"/>
            <a:ext cx="4191877" cy="4935590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C4516CE-DEDC-4679-AD83-F5A6C380E7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FE1BF6-770E-4553-9296-8C44393F5056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132F14-4448-4E08-AEED-16F4F2D6F6D2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1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0FAD4400-5DF4-4CBA-AD82-603E62D1E9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6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5432991B-2CE2-4722-AF74-F303DE224B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7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AE802B56-160E-4FBF-9DC1-9B90BACE77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4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083 -0.06968 C -0.20573 -0.08542 -0.25885 -0.09375 -0.31497 -0.09375 C -0.37813 -0.09375 -0.4293 -0.08542 -0.46432 -0.06968 L -0.63438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-4.16667E-7 -0.047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grass, sky, flower, colorful&#10;&#10;Description automatically generated">
            <a:extLst>
              <a:ext uri="{FF2B5EF4-FFF2-40B4-BE49-F238E27FC236}">
                <a16:creationId xmlns:a16="http://schemas.microsoft.com/office/drawing/2014/main" id="{511B8990-E710-4192-B9A1-2C3DEECAB6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CE3423AA-4884-4EAE-A9D8-9C94492EE663}"/>
              </a:ext>
            </a:extLst>
          </p:cNvPr>
          <p:cNvSpPr/>
          <p:nvPr/>
        </p:nvSpPr>
        <p:spPr>
          <a:xfrm>
            <a:off x="5969284" y="380144"/>
            <a:ext cx="5948737" cy="1792841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غياب السلام عن المجتمع يؤدي إلى</a:t>
            </a:r>
            <a:endParaRPr lang="ar-KW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3D626-504C-43FD-9747-01ED657CCC29}"/>
              </a:ext>
            </a:extLst>
          </p:cNvPr>
          <p:cNvSpPr/>
          <p:nvPr/>
        </p:nvSpPr>
        <p:spPr>
          <a:xfrm>
            <a:off x="9493321" y="2506894"/>
            <a:ext cx="1448656" cy="132536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3200" dirty="0"/>
              <a:t>ضعفه</a:t>
            </a:r>
            <a:endParaRPr lang="ar-KW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DA3862-6697-4591-A8F8-486FA0CDC4E7}"/>
              </a:ext>
            </a:extLst>
          </p:cNvPr>
          <p:cNvSpPr/>
          <p:nvPr/>
        </p:nvSpPr>
        <p:spPr>
          <a:xfrm>
            <a:off x="7518970" y="2553129"/>
            <a:ext cx="1448656" cy="132536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OM" sz="2800" dirty="0"/>
              <a:t>قوته</a:t>
            </a:r>
            <a:endParaRPr lang="ar-KW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67150-FC43-4F7A-94E2-51B1BA4557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19" y="873804"/>
            <a:ext cx="2857500" cy="285750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D719118D-E2A7-44AB-B644-561526AD1F4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88" b="84477" l="9341" r="89011">
                        <a14:foregroundMark x1="35714" y1="6137" x2="35714" y2="6137"/>
                        <a14:foregroundMark x1="31868" y1="3249" x2="31868" y2="3249"/>
                        <a14:foregroundMark x1="48901" y1="84477" x2="48901" y2="84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>
          <a:xfrm flipH="1">
            <a:off x="2250457" y="2917311"/>
            <a:ext cx="4191877" cy="4935590"/>
          </a:xfrm>
          <a:prstGeom prst="rect">
            <a:avLst/>
          </a:prstGeom>
        </p:spPr>
      </p:pic>
      <p:pic>
        <p:nvPicPr>
          <p:cNvPr id="13" name="Picture 12" descr="A picture containing table&#10;&#10;Description automatically generated">
            <a:extLst>
              <a:ext uri="{FF2B5EF4-FFF2-40B4-BE49-F238E27FC236}">
                <a16:creationId xmlns:a16="http://schemas.microsoft.com/office/drawing/2014/main" id="{8C4516CE-DEDC-4679-AD83-F5A6C380E7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798" y="5222160"/>
            <a:ext cx="1588591" cy="16358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EFE1BF6-770E-4553-9296-8C44393F5056}"/>
              </a:ext>
            </a:extLst>
          </p:cNvPr>
          <p:cNvSpPr/>
          <p:nvPr/>
        </p:nvSpPr>
        <p:spPr>
          <a:xfrm>
            <a:off x="10210798" y="5253228"/>
            <a:ext cx="148045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6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التالي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5" name="Rectangl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132F14-4448-4E08-AEED-16F4F2D6F6D2}"/>
              </a:ext>
            </a:extLst>
          </p:cNvPr>
          <p:cNvSpPr/>
          <p:nvPr/>
        </p:nvSpPr>
        <p:spPr>
          <a:xfrm>
            <a:off x="10210798" y="5408140"/>
            <a:ext cx="1447802" cy="481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pic>
        <p:nvPicPr>
          <p:cNvPr id="11" name="352962__shain-t__waterambiance01">
            <a:hlinkClick r:id="" action="ppaction://media"/>
            <a:extLst>
              <a:ext uri="{FF2B5EF4-FFF2-40B4-BE49-F238E27FC236}">
                <a16:creationId xmlns:a16="http://schemas.microsoft.com/office/drawing/2014/main" id="{0FD53FE7-4D84-43F1-84FC-7252FC92DE8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353.5833"/>
                  <p14:fade out="30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16" name="335908__littlerainyseasons__correct">
            <a:hlinkClick r:id="" action="ppaction://media"/>
            <a:extLst>
              <a:ext uri="{FF2B5EF4-FFF2-40B4-BE49-F238E27FC236}">
                <a16:creationId xmlns:a16="http://schemas.microsoft.com/office/drawing/2014/main" id="{C6F68655-9C80-4994-8760-8D746E1DA1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75042" y="2146729"/>
            <a:ext cx="406400" cy="406400"/>
          </a:xfrm>
          <a:prstGeom prst="rect">
            <a:avLst/>
          </a:prstGeom>
        </p:spPr>
      </p:pic>
      <p:pic>
        <p:nvPicPr>
          <p:cNvPr id="17" name="331912__kevinvg207__wrong-buzzer">
            <a:hlinkClick r:id="" action="ppaction://media"/>
            <a:extLst>
              <a:ext uri="{FF2B5EF4-FFF2-40B4-BE49-F238E27FC236}">
                <a16:creationId xmlns:a16="http://schemas.microsoft.com/office/drawing/2014/main" id="{97E2E8C0-0673-4C01-AA3A-03D9326367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98012" y="2172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17083 -0.06968 C -0.20573 -0.08542 -0.25885 -0.09375 -0.31497 -0.09375 C -0.37813 -0.09375 -0.4293 -0.08542 -0.46432 -0.06968 L -0.63438 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1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4.16667E-7 -0.091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9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