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image/jpeg" Extension="jpeg"/>
  <Default ContentType="audio/wav" Extension="wav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9144000"/>
  <p:notesSz cx="6858000" cy="9144000"/>
  <p:defaultTextStyle>
    <a:defPPr lvl="0">
      <a:defRPr lang="ar-SA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17/07/1443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17/07/1443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17/07/1443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17/07/1443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17/07/1443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17/07/1443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17/07/1443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qosman-dc.com/shomok/tsamem/555666.gif" TargetMode="Externa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4" name="صورة 3" descr="خخخخ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4716016" y="476672"/>
            <a:ext cx="3448751" cy="194689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2700" b="1" dirty="0">
                <a:solidFill>
                  <a:srgbClr val="FF0000"/>
                </a:solidFill>
              </a:rPr>
              <a:t>التمهيد </a:t>
            </a:r>
            <a:endParaRPr lang="ar-OM" sz="2700" b="1" dirty="0">
              <a:solidFill>
                <a:srgbClr val="FF0000"/>
              </a:solidFill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2339752" y="2697918"/>
            <a:ext cx="6270922" cy="157367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4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تحدث عن أحب الأعمال التي تمارسها بشكل دائم في حياتك </a:t>
            </a:r>
            <a:endParaRPr lang="ar-OM" sz="49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17" y="4641268"/>
            <a:ext cx="4196070" cy="199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7367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4" name="صورة 3" descr="خخخخ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714480" y="1500174"/>
            <a:ext cx="1571637" cy="938211"/>
          </a:xfrm>
          <a:custGeom>
            <a:avLst/>
            <a:gdLst>
              <a:gd name="G0" fmla="+- 3073 0 0"/>
              <a:gd name="G1" fmla="+- 21600 0 3073"/>
              <a:gd name="G2" fmla="+- 21600 0 30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73" y="10800"/>
                </a:moveTo>
                <a:cubicBezTo>
                  <a:pt x="3073" y="15068"/>
                  <a:pt x="6532" y="18527"/>
                  <a:pt x="10800" y="18527"/>
                </a:cubicBezTo>
                <a:cubicBezTo>
                  <a:pt x="15068" y="18527"/>
                  <a:pt x="18527" y="15068"/>
                  <a:pt x="18527" y="10800"/>
                </a:cubicBezTo>
                <a:cubicBezTo>
                  <a:pt x="18527" y="6532"/>
                  <a:pt x="15068" y="3073"/>
                  <a:pt x="10800" y="3073"/>
                </a:cubicBezTo>
                <a:cubicBezTo>
                  <a:pt x="6532" y="3073"/>
                  <a:pt x="3073" y="6532"/>
                  <a:pt x="3073" y="10800"/>
                </a:cubicBezTo>
                <a:close/>
              </a:path>
            </a:pathLst>
          </a:custGeom>
          <a:blipFill dpi="0" rotWithShape="1">
            <a:blip r:embed="rId3">
              <a:alphaModFix amt="85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rtl="0"/>
            <a:endParaRPr lang="en-US" sz="3600" b="1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714348" y="3714752"/>
            <a:ext cx="1285884" cy="938211"/>
          </a:xfrm>
          <a:custGeom>
            <a:avLst/>
            <a:gdLst>
              <a:gd name="G0" fmla="+- 3073 0 0"/>
              <a:gd name="G1" fmla="+- 21600 0 3073"/>
              <a:gd name="G2" fmla="+- 21600 0 30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73" y="10800"/>
                </a:moveTo>
                <a:cubicBezTo>
                  <a:pt x="3073" y="15068"/>
                  <a:pt x="6532" y="18527"/>
                  <a:pt x="10800" y="18527"/>
                </a:cubicBezTo>
                <a:cubicBezTo>
                  <a:pt x="15068" y="18527"/>
                  <a:pt x="18527" y="15068"/>
                  <a:pt x="18527" y="10800"/>
                </a:cubicBezTo>
                <a:cubicBezTo>
                  <a:pt x="18527" y="6532"/>
                  <a:pt x="15068" y="3073"/>
                  <a:pt x="10800" y="3073"/>
                </a:cubicBezTo>
                <a:cubicBezTo>
                  <a:pt x="6532" y="3073"/>
                  <a:pt x="3073" y="6532"/>
                  <a:pt x="3073" y="10800"/>
                </a:cubicBezTo>
                <a:close/>
              </a:path>
            </a:pathLst>
          </a:custGeom>
          <a:blipFill dpi="0" rotWithShape="1">
            <a:blip r:embed="rId3">
              <a:alphaModFix amt="85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rtl="0"/>
            <a:endParaRPr lang="en-US" sz="3600" b="1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071934" y="2571744"/>
            <a:ext cx="1714512" cy="938211"/>
          </a:xfrm>
          <a:custGeom>
            <a:avLst/>
            <a:gdLst>
              <a:gd name="G0" fmla="+- 3073 0 0"/>
              <a:gd name="G1" fmla="+- 21600 0 3073"/>
              <a:gd name="G2" fmla="+- 21600 0 30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73" y="10800"/>
                </a:moveTo>
                <a:cubicBezTo>
                  <a:pt x="3073" y="15068"/>
                  <a:pt x="6532" y="18527"/>
                  <a:pt x="10800" y="18527"/>
                </a:cubicBezTo>
                <a:cubicBezTo>
                  <a:pt x="15068" y="18527"/>
                  <a:pt x="18527" y="15068"/>
                  <a:pt x="18527" y="10800"/>
                </a:cubicBezTo>
                <a:cubicBezTo>
                  <a:pt x="18527" y="6532"/>
                  <a:pt x="15068" y="3073"/>
                  <a:pt x="10800" y="3073"/>
                </a:cubicBezTo>
                <a:cubicBezTo>
                  <a:pt x="6532" y="3073"/>
                  <a:pt x="3073" y="6532"/>
                  <a:pt x="3073" y="10800"/>
                </a:cubicBezTo>
                <a:close/>
              </a:path>
            </a:pathLst>
          </a:custGeom>
          <a:blipFill dpi="0" rotWithShape="1">
            <a:blip r:embed="rId3">
              <a:alphaModFix amt="85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rtl="0"/>
            <a:endParaRPr lang="en-US" sz="3600" b="1" dirty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5786446" y="2428868"/>
            <a:ext cx="1785950" cy="938211"/>
          </a:xfrm>
          <a:custGeom>
            <a:avLst/>
            <a:gdLst>
              <a:gd name="G0" fmla="+- 3073 0 0"/>
              <a:gd name="G1" fmla="+- 21600 0 3073"/>
              <a:gd name="G2" fmla="+- 21600 0 30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73" y="10800"/>
                </a:moveTo>
                <a:cubicBezTo>
                  <a:pt x="3073" y="15068"/>
                  <a:pt x="6532" y="18527"/>
                  <a:pt x="10800" y="18527"/>
                </a:cubicBezTo>
                <a:cubicBezTo>
                  <a:pt x="15068" y="18527"/>
                  <a:pt x="18527" y="15068"/>
                  <a:pt x="18527" y="10800"/>
                </a:cubicBezTo>
                <a:cubicBezTo>
                  <a:pt x="18527" y="6532"/>
                  <a:pt x="15068" y="3073"/>
                  <a:pt x="10800" y="3073"/>
                </a:cubicBezTo>
                <a:cubicBezTo>
                  <a:pt x="6532" y="3073"/>
                  <a:pt x="3073" y="6532"/>
                  <a:pt x="3073" y="10800"/>
                </a:cubicBezTo>
                <a:close/>
              </a:path>
            </a:pathLst>
          </a:custGeom>
          <a:blipFill dpi="0" rotWithShape="1">
            <a:blip r:embed="rId3">
              <a:alphaModFix amt="85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rtl="0"/>
            <a:endParaRPr lang="en-US" sz="3600" b="1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858017" y="1643050"/>
            <a:ext cx="1214446" cy="795335"/>
          </a:xfrm>
          <a:custGeom>
            <a:avLst/>
            <a:gdLst>
              <a:gd name="G0" fmla="+- 3073 0 0"/>
              <a:gd name="G1" fmla="+- 21600 0 3073"/>
              <a:gd name="G2" fmla="+- 21600 0 30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73" y="10800"/>
                </a:moveTo>
                <a:cubicBezTo>
                  <a:pt x="3073" y="15068"/>
                  <a:pt x="6532" y="18527"/>
                  <a:pt x="10800" y="18527"/>
                </a:cubicBezTo>
                <a:cubicBezTo>
                  <a:pt x="15068" y="18527"/>
                  <a:pt x="18527" y="15068"/>
                  <a:pt x="18527" y="10800"/>
                </a:cubicBezTo>
                <a:cubicBezTo>
                  <a:pt x="18527" y="6532"/>
                  <a:pt x="15068" y="3073"/>
                  <a:pt x="10800" y="3073"/>
                </a:cubicBezTo>
                <a:cubicBezTo>
                  <a:pt x="6532" y="3073"/>
                  <a:pt x="3073" y="6532"/>
                  <a:pt x="3073" y="10800"/>
                </a:cubicBezTo>
                <a:close/>
              </a:path>
            </a:pathLst>
          </a:custGeom>
          <a:blipFill dpi="0" rotWithShape="1">
            <a:blip r:embed="rId3">
              <a:alphaModFix amt="85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rtl="0"/>
            <a:endParaRPr lang="en-US" sz="36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009" y="366201"/>
            <a:ext cx="3136115" cy="191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مستطيل 12"/>
          <p:cNvSpPr/>
          <p:nvPr/>
        </p:nvSpPr>
        <p:spPr>
          <a:xfrm>
            <a:off x="3784640" y="1166071"/>
            <a:ext cx="24319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OM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نشاط تعاوني </a:t>
            </a:r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289" y="4308689"/>
            <a:ext cx="2538221" cy="178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شكل بيضاوي 13"/>
          <p:cNvSpPr/>
          <p:nvPr/>
        </p:nvSpPr>
        <p:spPr>
          <a:xfrm>
            <a:off x="1822467" y="3947585"/>
            <a:ext cx="4679189" cy="249302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OM" sz="2800" b="1" dirty="0" smtClean="0">
                <a:solidFill>
                  <a:srgbClr val="C00000"/>
                </a:solidFill>
              </a:rPr>
              <a:t>اقرأ النص الوارد صـــــ37 في الكتاب المدرسي ثم أجب عن الأسئلة .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95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4" name="صورة 3" descr="خخخخ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9" y="0"/>
            <a:ext cx="9144000" cy="6858000"/>
          </a:xfrm>
          <a:prstGeom prst="rect">
            <a:avLst/>
          </a:prstGeom>
        </p:spPr>
      </p:pic>
      <p:grpSp>
        <p:nvGrpSpPr>
          <p:cNvPr id="29" name="مجموعة 28"/>
          <p:cNvGrpSpPr/>
          <p:nvPr/>
        </p:nvGrpSpPr>
        <p:grpSpPr>
          <a:xfrm>
            <a:off x="2214546" y="0"/>
            <a:ext cx="4786346" cy="1714512"/>
            <a:chOff x="2214546" y="0"/>
            <a:chExt cx="4786346" cy="1714512"/>
          </a:xfrm>
        </p:grpSpPr>
        <p:sp>
          <p:nvSpPr>
            <p:cNvPr id="5" name="سحابة 4"/>
            <p:cNvSpPr/>
            <p:nvPr/>
          </p:nvSpPr>
          <p:spPr>
            <a:xfrm>
              <a:off x="2214546" y="0"/>
              <a:ext cx="4786346" cy="1714512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OM" dirty="0"/>
            </a:p>
          </p:txBody>
        </p:sp>
        <p:sp>
          <p:nvSpPr>
            <p:cNvPr id="6" name="مستطيل 5"/>
            <p:cNvSpPr/>
            <p:nvPr/>
          </p:nvSpPr>
          <p:spPr>
            <a:xfrm>
              <a:off x="2500298" y="357166"/>
              <a:ext cx="3929090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OM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أحمد طالب مجتهد في المدرسة وكان حريصا على مذاكرة </a:t>
              </a:r>
              <a:r>
                <a:rPr lang="ar-OM" sz="24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دروسة</a:t>
              </a:r>
              <a:r>
                <a:rPr lang="ar-OM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منذ بداية العام  .</a:t>
              </a:r>
              <a:endPara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Kharashi 34" pitchFamily="2" charset="-78"/>
              </a:endParaRPr>
            </a:p>
          </p:txBody>
        </p:sp>
      </p:grpSp>
      <p:sp>
        <p:nvSpPr>
          <p:cNvPr id="7" name="شكل بيضاوي 6"/>
          <p:cNvSpPr/>
          <p:nvPr/>
        </p:nvSpPr>
        <p:spPr>
          <a:xfrm>
            <a:off x="7072330" y="285728"/>
            <a:ext cx="1571604" cy="135732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cs typeface="AGA Rasheeq Bold" pitchFamily="2" charset="-78"/>
              </a:rPr>
              <a:t>عند</a:t>
            </a:r>
            <a:r>
              <a:rPr lang="ar-OM" sz="3600" dirty="0" smtClean="0">
                <a:cs typeface="AGA Rasheeq Bold" pitchFamily="2" charset="-78"/>
              </a:rPr>
              <a:t>ه</a:t>
            </a:r>
            <a:r>
              <a:rPr lang="ar-SA" sz="3600" dirty="0" smtClean="0">
                <a:cs typeface="AGA Rasheeq Bold" pitchFamily="2" charset="-78"/>
              </a:rPr>
              <a:t> </a:t>
            </a:r>
            <a:r>
              <a:rPr lang="ar-SA" sz="3600" dirty="0" smtClean="0">
                <a:cs typeface="AGA Rasheeq Bold" pitchFamily="2" charset="-78"/>
              </a:rPr>
              <a:t>مشكلة</a:t>
            </a:r>
            <a:endParaRPr lang="ar-OM" sz="3600" dirty="0">
              <a:cs typeface="AGA Rasheeq Bold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857620" y="2321719"/>
            <a:ext cx="25717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cs typeface="AGA Rasheeq Bold" pitchFamily="2" charset="-78"/>
              </a:rPr>
              <a:t>   </a:t>
            </a:r>
            <a:r>
              <a:rPr lang="ar-OM" sz="2800" b="1" dirty="0" smtClean="0">
                <a:solidFill>
                  <a:srgbClr val="C00000"/>
                </a:solidFill>
              </a:rPr>
              <a:t>النتيجة المتوقعة </a:t>
            </a:r>
            <a:endParaRPr lang="ar-OM" sz="2800" b="1" dirty="0">
              <a:solidFill>
                <a:srgbClr val="C00000"/>
              </a:solidFill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400149" y="2048711"/>
            <a:ext cx="2528777" cy="242889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 sz="3200" dirty="0">
              <a:cs typeface="AGA Juhyna Regular" pitchFamily="2" charset="-78"/>
            </a:endParaRPr>
          </a:p>
        </p:txBody>
      </p:sp>
      <p:sp>
        <p:nvSpPr>
          <p:cNvPr id="17" name="انفجار 2 16"/>
          <p:cNvSpPr/>
          <p:nvPr/>
        </p:nvSpPr>
        <p:spPr>
          <a:xfrm rot="19252824">
            <a:off x="126363" y="778589"/>
            <a:ext cx="2051733" cy="1598224"/>
          </a:xfrm>
          <a:prstGeom prst="irregularSeal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cs typeface="AGA Rasheeq Bold" pitchFamily="2" charset="-78"/>
              </a:rPr>
              <a:t>عندي الحل</a:t>
            </a:r>
            <a:endParaRPr lang="ar-OM" sz="3200" dirty="0">
              <a:cs typeface="AGA Rasheeq Bold" pitchFamily="2" charset="-78"/>
            </a:endParaRPr>
          </a:p>
        </p:txBody>
      </p:sp>
      <p:cxnSp>
        <p:nvCxnSpPr>
          <p:cNvPr id="26" name="شكل 25"/>
          <p:cNvCxnSpPr/>
          <p:nvPr/>
        </p:nvCxnSpPr>
        <p:spPr>
          <a:xfrm rot="10800000" flipV="1">
            <a:off x="5214942" y="2750340"/>
            <a:ext cx="857224" cy="85011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ربع نص 31"/>
          <p:cNvSpPr txBox="1"/>
          <p:nvPr/>
        </p:nvSpPr>
        <p:spPr>
          <a:xfrm>
            <a:off x="4071934" y="3666326"/>
            <a:ext cx="221457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2800" b="1" dirty="0" smtClean="0"/>
              <a:t>الرسوب في </a:t>
            </a:r>
            <a:r>
              <a:rPr lang="ar-OM" sz="2800" b="1" dirty="0" err="1" smtClean="0"/>
              <a:t>الإمتحانات</a:t>
            </a:r>
            <a:r>
              <a:rPr lang="ar-OM" sz="2800" b="1" dirty="0" smtClean="0"/>
              <a:t> </a:t>
            </a:r>
            <a:endParaRPr lang="ar-OM" sz="2800" b="1" dirty="0"/>
          </a:p>
        </p:txBody>
      </p:sp>
      <p:sp>
        <p:nvSpPr>
          <p:cNvPr id="34" name="مربع نص 33"/>
          <p:cNvSpPr txBox="1"/>
          <p:nvPr/>
        </p:nvSpPr>
        <p:spPr>
          <a:xfrm>
            <a:off x="500034" y="5193502"/>
            <a:ext cx="278608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2800" dirty="0">
                <a:cs typeface="AL-Hosam" pitchFamily="2" charset="-78"/>
              </a:rPr>
              <a:t> </a:t>
            </a:r>
            <a:r>
              <a:rPr lang="ar-OM" sz="2800" dirty="0" smtClean="0">
                <a:cs typeface="AL-Hosam" pitchFamily="2" charset="-78"/>
              </a:rPr>
              <a:t>   </a:t>
            </a:r>
            <a:r>
              <a:rPr lang="ar-OM" sz="3200" b="1" dirty="0" err="1" smtClean="0">
                <a:cs typeface="AL-Hosam" pitchFamily="2" charset="-78"/>
              </a:rPr>
              <a:t>الإعتدال</a:t>
            </a:r>
            <a:r>
              <a:rPr lang="ar-OM" sz="3200" b="1" dirty="0" smtClean="0">
                <a:cs typeface="AL-Hosam" pitchFamily="2" charset="-78"/>
              </a:rPr>
              <a:t> في المذاكرة والمداومة عليها </a:t>
            </a:r>
            <a:endParaRPr lang="ar-SA" sz="2800" b="1" dirty="0" smtClean="0">
              <a:cs typeface="AL-Hosam" pitchFamily="2" charset="-78"/>
            </a:endParaRPr>
          </a:p>
        </p:txBody>
      </p:sp>
      <p:sp>
        <p:nvSpPr>
          <p:cNvPr id="37" name="سهم منحني إلى اليسار 36"/>
          <p:cNvSpPr/>
          <p:nvPr/>
        </p:nvSpPr>
        <p:spPr>
          <a:xfrm>
            <a:off x="1657266" y="4617982"/>
            <a:ext cx="357190" cy="500066"/>
          </a:xfrm>
          <a:prstGeom prst="curved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>
              <a:solidFill>
                <a:schemeClr val="tx1"/>
              </a:solidFill>
            </a:endParaRPr>
          </a:p>
        </p:txBody>
      </p:sp>
      <p:grpSp>
        <p:nvGrpSpPr>
          <p:cNvPr id="28" name="مجموعة 27"/>
          <p:cNvGrpSpPr/>
          <p:nvPr/>
        </p:nvGrpSpPr>
        <p:grpSpPr>
          <a:xfrm>
            <a:off x="6357950" y="1714488"/>
            <a:ext cx="2786050" cy="4714908"/>
            <a:chOff x="6357950" y="1714488"/>
            <a:chExt cx="2786050" cy="4714908"/>
          </a:xfrm>
        </p:grpSpPr>
        <p:sp>
          <p:nvSpPr>
            <p:cNvPr id="8" name="تمرير عمودي 7"/>
            <p:cNvSpPr/>
            <p:nvPr/>
          </p:nvSpPr>
          <p:spPr>
            <a:xfrm>
              <a:off x="6357950" y="1714488"/>
              <a:ext cx="2786050" cy="4714908"/>
            </a:xfrm>
            <a:prstGeom prst="verticalScroll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OM" dirty="0"/>
            </a:p>
          </p:txBody>
        </p:sp>
        <p:sp>
          <p:nvSpPr>
            <p:cNvPr id="38" name="مستطيل 37"/>
            <p:cNvSpPr/>
            <p:nvPr/>
          </p:nvSpPr>
          <p:spPr>
            <a:xfrm>
              <a:off x="6786578" y="2285992"/>
              <a:ext cx="1877437" cy="353943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ar-OM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r>
                <a:rPr lang="ar-OM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بسبب ملهاته </a:t>
              </a:r>
            </a:p>
            <a:p>
              <a:pPr algn="ctr"/>
              <a:r>
                <a:rPr lang="ar-OM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في اللعب </a:t>
              </a:r>
            </a:p>
            <a:p>
              <a:pPr algn="ctr"/>
              <a:r>
                <a:rPr lang="ar-OM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ترك المذاكرة في نهاية العام </a:t>
              </a:r>
            </a:p>
            <a:p>
              <a:pPr algn="ctr"/>
              <a:endParaRPr lang="ar-OM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10" name="صورة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37" y="2338141"/>
            <a:ext cx="2214578" cy="1755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4" name="صورة 3" descr="خخخخ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9" y="0"/>
            <a:ext cx="9144000" cy="6858000"/>
          </a:xfrm>
          <a:prstGeom prst="rect">
            <a:avLst/>
          </a:prstGeom>
        </p:spPr>
      </p:pic>
      <p:grpSp>
        <p:nvGrpSpPr>
          <p:cNvPr id="29" name="مجموعة 28"/>
          <p:cNvGrpSpPr/>
          <p:nvPr/>
        </p:nvGrpSpPr>
        <p:grpSpPr>
          <a:xfrm>
            <a:off x="2214546" y="0"/>
            <a:ext cx="4786346" cy="1714512"/>
            <a:chOff x="2214546" y="0"/>
            <a:chExt cx="4786346" cy="1714512"/>
          </a:xfrm>
        </p:grpSpPr>
        <p:sp>
          <p:nvSpPr>
            <p:cNvPr id="5" name="سحابة 4"/>
            <p:cNvSpPr/>
            <p:nvPr/>
          </p:nvSpPr>
          <p:spPr>
            <a:xfrm>
              <a:off x="2214546" y="0"/>
              <a:ext cx="4786346" cy="1714512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OM" dirty="0"/>
            </a:p>
          </p:txBody>
        </p:sp>
        <p:sp>
          <p:nvSpPr>
            <p:cNvPr id="6" name="مستطيل 5"/>
            <p:cNvSpPr/>
            <p:nvPr/>
          </p:nvSpPr>
          <p:spPr>
            <a:xfrm>
              <a:off x="2500298" y="357166"/>
              <a:ext cx="3929090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OM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سعيد حفظ الجزء الثلاثين من القرآن الكريم عندما كان في الحلقة الأولى من التعليم الأساسي .</a:t>
              </a:r>
              <a:endPara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Kharashi 34" pitchFamily="2" charset="-78"/>
              </a:endParaRPr>
            </a:p>
          </p:txBody>
        </p:sp>
      </p:grpSp>
      <p:sp>
        <p:nvSpPr>
          <p:cNvPr id="7" name="شكل بيضاوي 6"/>
          <p:cNvSpPr/>
          <p:nvPr/>
        </p:nvSpPr>
        <p:spPr>
          <a:xfrm>
            <a:off x="7072330" y="285728"/>
            <a:ext cx="1571604" cy="135732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cs typeface="AGA Rasheeq Bold" pitchFamily="2" charset="-78"/>
              </a:rPr>
              <a:t>عند</a:t>
            </a:r>
            <a:r>
              <a:rPr lang="ar-OM" sz="3600" dirty="0" smtClean="0">
                <a:cs typeface="AGA Rasheeq Bold" pitchFamily="2" charset="-78"/>
              </a:rPr>
              <a:t>ه</a:t>
            </a:r>
            <a:r>
              <a:rPr lang="ar-SA" sz="3600" dirty="0" smtClean="0">
                <a:cs typeface="AGA Rasheeq Bold" pitchFamily="2" charset="-78"/>
              </a:rPr>
              <a:t> </a:t>
            </a:r>
            <a:r>
              <a:rPr lang="ar-SA" sz="3600" dirty="0" smtClean="0">
                <a:cs typeface="AGA Rasheeq Bold" pitchFamily="2" charset="-78"/>
              </a:rPr>
              <a:t>مشكلة</a:t>
            </a:r>
            <a:endParaRPr lang="ar-OM" sz="3600" dirty="0">
              <a:cs typeface="AGA Rasheeq Bold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857620" y="2321719"/>
            <a:ext cx="25717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cs typeface="AGA Rasheeq Bold" pitchFamily="2" charset="-78"/>
              </a:rPr>
              <a:t>   </a:t>
            </a:r>
            <a:r>
              <a:rPr lang="ar-OM" sz="2800" b="1" dirty="0" smtClean="0">
                <a:solidFill>
                  <a:srgbClr val="C00000"/>
                </a:solidFill>
              </a:rPr>
              <a:t>النتيجة المتوقعة </a:t>
            </a:r>
            <a:endParaRPr lang="ar-OM" sz="2800" b="1" dirty="0">
              <a:solidFill>
                <a:srgbClr val="C00000"/>
              </a:solidFill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400149" y="2048711"/>
            <a:ext cx="2528777" cy="242889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 sz="3200" dirty="0">
              <a:cs typeface="AGA Juhyna Regular" pitchFamily="2" charset="-78"/>
            </a:endParaRPr>
          </a:p>
        </p:txBody>
      </p:sp>
      <p:sp>
        <p:nvSpPr>
          <p:cNvPr id="17" name="انفجار 2 16"/>
          <p:cNvSpPr/>
          <p:nvPr/>
        </p:nvSpPr>
        <p:spPr>
          <a:xfrm rot="19252824">
            <a:off x="138588" y="606755"/>
            <a:ext cx="2051733" cy="1598224"/>
          </a:xfrm>
          <a:prstGeom prst="irregularSeal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cs typeface="AGA Rasheeq Bold" pitchFamily="2" charset="-78"/>
              </a:rPr>
              <a:t>عندي الحل</a:t>
            </a:r>
            <a:endParaRPr lang="ar-OM" sz="3200" dirty="0">
              <a:cs typeface="AGA Rasheeq Bold" pitchFamily="2" charset="-78"/>
            </a:endParaRPr>
          </a:p>
        </p:txBody>
      </p:sp>
      <p:cxnSp>
        <p:nvCxnSpPr>
          <p:cNvPr id="26" name="شكل 25"/>
          <p:cNvCxnSpPr/>
          <p:nvPr/>
        </p:nvCxnSpPr>
        <p:spPr>
          <a:xfrm rot="10800000" flipV="1">
            <a:off x="5214942" y="2750340"/>
            <a:ext cx="857224" cy="85011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ربع نص 31"/>
          <p:cNvSpPr txBox="1"/>
          <p:nvPr/>
        </p:nvSpPr>
        <p:spPr>
          <a:xfrm>
            <a:off x="4071934" y="3666326"/>
            <a:ext cx="22145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2800" b="1" dirty="0" smtClean="0"/>
              <a:t>      النسيان </a:t>
            </a:r>
            <a:endParaRPr lang="ar-OM" sz="2800" b="1" dirty="0"/>
          </a:p>
        </p:txBody>
      </p:sp>
      <p:sp>
        <p:nvSpPr>
          <p:cNvPr id="34" name="مربع نص 33"/>
          <p:cNvSpPr txBox="1"/>
          <p:nvPr/>
        </p:nvSpPr>
        <p:spPr>
          <a:xfrm>
            <a:off x="500034" y="5193502"/>
            <a:ext cx="278608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2800" dirty="0">
                <a:cs typeface="AL-Hosam" pitchFamily="2" charset="-78"/>
              </a:rPr>
              <a:t> </a:t>
            </a:r>
            <a:r>
              <a:rPr lang="ar-OM" sz="2800" dirty="0" smtClean="0">
                <a:cs typeface="AL-Hosam" pitchFamily="2" charset="-78"/>
              </a:rPr>
              <a:t>   </a:t>
            </a:r>
            <a:r>
              <a:rPr lang="ar-OM" sz="3200" b="1" dirty="0" smtClean="0">
                <a:cs typeface="AL-Hosam" pitchFamily="2" charset="-78"/>
              </a:rPr>
              <a:t>تحديد ورد يومي </a:t>
            </a:r>
            <a:r>
              <a:rPr lang="ar-OM" sz="3200" b="1" dirty="0" err="1" smtClean="0">
                <a:cs typeface="AL-Hosam" pitchFamily="2" charset="-78"/>
              </a:rPr>
              <a:t>والمداومه</a:t>
            </a:r>
            <a:r>
              <a:rPr lang="ar-OM" sz="3200" b="1" dirty="0" smtClean="0">
                <a:cs typeface="AL-Hosam" pitchFamily="2" charset="-78"/>
              </a:rPr>
              <a:t> على تلاوته وحفظه </a:t>
            </a:r>
            <a:endParaRPr lang="ar-SA" sz="2800" b="1" dirty="0" smtClean="0">
              <a:cs typeface="AL-Hosam" pitchFamily="2" charset="-78"/>
            </a:endParaRPr>
          </a:p>
        </p:txBody>
      </p:sp>
      <p:sp>
        <p:nvSpPr>
          <p:cNvPr id="37" name="سهم منحني إلى اليسار 36"/>
          <p:cNvSpPr/>
          <p:nvPr/>
        </p:nvSpPr>
        <p:spPr>
          <a:xfrm>
            <a:off x="1657266" y="4617982"/>
            <a:ext cx="357190" cy="500066"/>
          </a:xfrm>
          <a:prstGeom prst="curved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>
              <a:solidFill>
                <a:schemeClr val="tx1"/>
              </a:solidFill>
            </a:endParaRPr>
          </a:p>
        </p:txBody>
      </p:sp>
      <p:grpSp>
        <p:nvGrpSpPr>
          <p:cNvPr id="28" name="مجموعة 27"/>
          <p:cNvGrpSpPr/>
          <p:nvPr/>
        </p:nvGrpSpPr>
        <p:grpSpPr>
          <a:xfrm>
            <a:off x="6357950" y="1714488"/>
            <a:ext cx="2786050" cy="4714908"/>
            <a:chOff x="6357950" y="1714488"/>
            <a:chExt cx="2786050" cy="4714908"/>
          </a:xfrm>
        </p:grpSpPr>
        <p:sp>
          <p:nvSpPr>
            <p:cNvPr id="8" name="تمرير عمودي 7"/>
            <p:cNvSpPr/>
            <p:nvPr/>
          </p:nvSpPr>
          <p:spPr>
            <a:xfrm>
              <a:off x="6357950" y="1714488"/>
              <a:ext cx="2786050" cy="4714908"/>
            </a:xfrm>
            <a:prstGeom prst="verticalScroll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OM" dirty="0"/>
            </a:p>
          </p:txBody>
        </p:sp>
        <p:sp>
          <p:nvSpPr>
            <p:cNvPr id="38" name="مستطيل 37"/>
            <p:cNvSpPr/>
            <p:nvPr/>
          </p:nvSpPr>
          <p:spPr>
            <a:xfrm>
              <a:off x="6786578" y="2285992"/>
              <a:ext cx="1877437" cy="353943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ar-OM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r>
                <a:rPr lang="ar-OM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أنه مع مرور الوقت ترك مراجعة الجزء .</a:t>
              </a:r>
            </a:p>
            <a:p>
              <a:pPr algn="ctr"/>
              <a:endParaRPr lang="ar-OM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lang="ar-OM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9" name="صورة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411656"/>
            <a:ext cx="2342692" cy="185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97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4" name="صورة 3" descr="خخخخ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9" y="0"/>
            <a:ext cx="9144000" cy="6858000"/>
          </a:xfrm>
          <a:prstGeom prst="rect">
            <a:avLst/>
          </a:prstGeom>
        </p:spPr>
      </p:pic>
      <p:grpSp>
        <p:nvGrpSpPr>
          <p:cNvPr id="29" name="مجموعة 28"/>
          <p:cNvGrpSpPr/>
          <p:nvPr/>
        </p:nvGrpSpPr>
        <p:grpSpPr>
          <a:xfrm>
            <a:off x="2214546" y="0"/>
            <a:ext cx="4786346" cy="1714512"/>
            <a:chOff x="2214546" y="0"/>
            <a:chExt cx="4786346" cy="1714512"/>
          </a:xfrm>
        </p:grpSpPr>
        <p:sp>
          <p:nvSpPr>
            <p:cNvPr id="5" name="سحابة 4"/>
            <p:cNvSpPr/>
            <p:nvPr/>
          </p:nvSpPr>
          <p:spPr>
            <a:xfrm>
              <a:off x="2214546" y="0"/>
              <a:ext cx="4786346" cy="1714512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OM" dirty="0"/>
            </a:p>
          </p:txBody>
        </p:sp>
        <p:sp>
          <p:nvSpPr>
            <p:cNvPr id="6" name="مستطيل 5"/>
            <p:cNvSpPr/>
            <p:nvPr/>
          </p:nvSpPr>
          <p:spPr>
            <a:xfrm>
              <a:off x="2500298" y="357166"/>
              <a:ext cx="3929090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OM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سالم مهتم بالمحافظة على صحته الجسمية وذلك من خلال ممارسة التمارين الرياضية .</a:t>
              </a:r>
              <a:endPara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Kharashi 34" pitchFamily="2" charset="-78"/>
              </a:endParaRPr>
            </a:p>
          </p:txBody>
        </p:sp>
      </p:grpSp>
      <p:sp>
        <p:nvSpPr>
          <p:cNvPr id="7" name="شكل بيضاوي 6"/>
          <p:cNvSpPr/>
          <p:nvPr/>
        </p:nvSpPr>
        <p:spPr>
          <a:xfrm>
            <a:off x="7072330" y="285728"/>
            <a:ext cx="1571604" cy="135732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cs typeface="AGA Rasheeq Bold" pitchFamily="2" charset="-78"/>
              </a:rPr>
              <a:t>عند</a:t>
            </a:r>
            <a:r>
              <a:rPr lang="ar-OM" sz="3600" dirty="0" smtClean="0">
                <a:cs typeface="AGA Rasheeq Bold" pitchFamily="2" charset="-78"/>
              </a:rPr>
              <a:t>ه</a:t>
            </a:r>
            <a:r>
              <a:rPr lang="ar-SA" sz="3600" dirty="0" smtClean="0">
                <a:cs typeface="AGA Rasheeq Bold" pitchFamily="2" charset="-78"/>
              </a:rPr>
              <a:t> </a:t>
            </a:r>
            <a:r>
              <a:rPr lang="ar-SA" sz="3600" dirty="0" smtClean="0">
                <a:cs typeface="AGA Rasheeq Bold" pitchFamily="2" charset="-78"/>
              </a:rPr>
              <a:t>مشكلة</a:t>
            </a:r>
            <a:endParaRPr lang="ar-OM" sz="3600" dirty="0">
              <a:cs typeface="AGA Rasheeq Bold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857620" y="2321719"/>
            <a:ext cx="25717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cs typeface="AGA Rasheeq Bold" pitchFamily="2" charset="-78"/>
              </a:rPr>
              <a:t>   </a:t>
            </a:r>
            <a:r>
              <a:rPr lang="ar-OM" sz="2800" b="1" dirty="0" smtClean="0">
                <a:solidFill>
                  <a:srgbClr val="C00000"/>
                </a:solidFill>
              </a:rPr>
              <a:t>النتيجة المتوقعة </a:t>
            </a:r>
            <a:endParaRPr lang="ar-OM" sz="2800" b="1" dirty="0">
              <a:solidFill>
                <a:srgbClr val="C00000"/>
              </a:solidFill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400149" y="2048711"/>
            <a:ext cx="2528777" cy="242889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 sz="3200" dirty="0">
              <a:cs typeface="AGA Juhyna Regular" pitchFamily="2" charset="-78"/>
            </a:endParaRPr>
          </a:p>
        </p:txBody>
      </p:sp>
      <p:sp>
        <p:nvSpPr>
          <p:cNvPr id="17" name="انفجار 2 16"/>
          <p:cNvSpPr/>
          <p:nvPr/>
        </p:nvSpPr>
        <p:spPr>
          <a:xfrm rot="19252824">
            <a:off x="138588" y="606755"/>
            <a:ext cx="2051733" cy="1598224"/>
          </a:xfrm>
          <a:prstGeom prst="irregularSeal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cs typeface="AGA Rasheeq Bold" pitchFamily="2" charset="-78"/>
              </a:rPr>
              <a:t>عندي الحل</a:t>
            </a:r>
            <a:endParaRPr lang="ar-OM" sz="3200" dirty="0">
              <a:cs typeface="AGA Rasheeq Bold" pitchFamily="2" charset="-78"/>
            </a:endParaRPr>
          </a:p>
        </p:txBody>
      </p:sp>
      <p:cxnSp>
        <p:nvCxnSpPr>
          <p:cNvPr id="26" name="شكل 25"/>
          <p:cNvCxnSpPr/>
          <p:nvPr/>
        </p:nvCxnSpPr>
        <p:spPr>
          <a:xfrm rot="10800000" flipV="1">
            <a:off x="5214942" y="2750340"/>
            <a:ext cx="857224" cy="85011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ربع نص 31"/>
          <p:cNvSpPr txBox="1"/>
          <p:nvPr/>
        </p:nvSpPr>
        <p:spPr>
          <a:xfrm>
            <a:off x="4071934" y="3666326"/>
            <a:ext cx="221457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2800" b="1" dirty="0" smtClean="0"/>
              <a:t>     السمنة وزيادة الوزن </a:t>
            </a:r>
            <a:endParaRPr lang="ar-OM" sz="2800" b="1" dirty="0"/>
          </a:p>
        </p:txBody>
      </p:sp>
      <p:sp>
        <p:nvSpPr>
          <p:cNvPr id="34" name="مربع نص 33"/>
          <p:cNvSpPr txBox="1"/>
          <p:nvPr/>
        </p:nvSpPr>
        <p:spPr>
          <a:xfrm>
            <a:off x="500034" y="5193502"/>
            <a:ext cx="278608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2800" dirty="0">
                <a:cs typeface="AL-Hosam" pitchFamily="2" charset="-78"/>
              </a:rPr>
              <a:t> </a:t>
            </a:r>
            <a:r>
              <a:rPr lang="ar-OM" sz="2800" dirty="0" smtClean="0">
                <a:cs typeface="AL-Hosam" pitchFamily="2" charset="-78"/>
              </a:rPr>
              <a:t>   </a:t>
            </a:r>
            <a:r>
              <a:rPr lang="ar-OM" sz="3200" b="1" dirty="0" smtClean="0">
                <a:cs typeface="AL-Hosam" pitchFamily="2" charset="-78"/>
              </a:rPr>
              <a:t>تخصيص وقت لممارسة الرياضة والمداومة عليه</a:t>
            </a:r>
            <a:endParaRPr lang="ar-SA" sz="2800" b="1" dirty="0" smtClean="0">
              <a:cs typeface="AL-Hosam" pitchFamily="2" charset="-78"/>
            </a:endParaRPr>
          </a:p>
        </p:txBody>
      </p:sp>
      <p:sp>
        <p:nvSpPr>
          <p:cNvPr id="37" name="سهم منحني إلى اليسار 36"/>
          <p:cNvSpPr/>
          <p:nvPr/>
        </p:nvSpPr>
        <p:spPr>
          <a:xfrm>
            <a:off x="1657266" y="4617982"/>
            <a:ext cx="357190" cy="500066"/>
          </a:xfrm>
          <a:prstGeom prst="curved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>
              <a:solidFill>
                <a:schemeClr val="tx1"/>
              </a:solidFill>
            </a:endParaRPr>
          </a:p>
        </p:txBody>
      </p:sp>
      <p:grpSp>
        <p:nvGrpSpPr>
          <p:cNvPr id="28" name="مجموعة 27"/>
          <p:cNvGrpSpPr/>
          <p:nvPr/>
        </p:nvGrpSpPr>
        <p:grpSpPr>
          <a:xfrm>
            <a:off x="6357950" y="1714488"/>
            <a:ext cx="2786050" cy="4714908"/>
            <a:chOff x="6357950" y="1714488"/>
            <a:chExt cx="2786050" cy="4714908"/>
          </a:xfrm>
        </p:grpSpPr>
        <p:sp>
          <p:nvSpPr>
            <p:cNvPr id="8" name="تمرير عمودي 7"/>
            <p:cNvSpPr/>
            <p:nvPr/>
          </p:nvSpPr>
          <p:spPr>
            <a:xfrm>
              <a:off x="6357950" y="1714488"/>
              <a:ext cx="2786050" cy="4714908"/>
            </a:xfrm>
            <a:prstGeom prst="verticalScroll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OM" dirty="0"/>
            </a:p>
          </p:txBody>
        </p:sp>
        <p:sp>
          <p:nvSpPr>
            <p:cNvPr id="38" name="مستطيل 37"/>
            <p:cNvSpPr/>
            <p:nvPr/>
          </p:nvSpPr>
          <p:spPr>
            <a:xfrm>
              <a:off x="6786578" y="2285992"/>
              <a:ext cx="1877437" cy="403187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ar-OM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r>
                <a:rPr lang="ar-OM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مشكلة سالم أنه لم يستمر في الرياضة </a:t>
              </a:r>
              <a:r>
                <a:rPr lang="ar-OM" sz="32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الإ</a:t>
              </a:r>
              <a:r>
                <a:rPr lang="ar-OM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شهرا واحدا فقط .</a:t>
              </a:r>
            </a:p>
            <a:p>
              <a:pPr algn="ctr"/>
              <a:endParaRPr lang="ar-OM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lang="ar-OM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9" name="صورة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411656"/>
            <a:ext cx="2342692" cy="185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17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4" name="صورة 3" descr="خخخخ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92"/>
            <a:ext cx="7488832" cy="6853408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4" name="صورة 3" descr="خخخخ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5" descr="Untitled-1 copy"/>
          <p:cNvPicPr>
            <a:picLocks noChangeAspect="1" noChangeArrowheads="1"/>
          </p:cNvPicPr>
          <p:nvPr/>
        </p:nvPicPr>
        <p:blipFill>
          <a:blip r:embed="rId3"/>
          <a:srcRect t="22708" r="36615"/>
          <a:stretch>
            <a:fillRect/>
          </a:stretch>
        </p:blipFill>
        <p:spPr bwMode="auto">
          <a:xfrm>
            <a:off x="-36514" y="0"/>
            <a:ext cx="3894133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4231955" y="1428736"/>
            <a:ext cx="4764446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ماذا</a:t>
            </a:r>
            <a:r>
              <a:rPr lang="ar-OM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استفدت من </a:t>
            </a:r>
            <a:endParaRPr lang="ar-SA" sz="6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ar-SA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دراستك للحديث</a:t>
            </a:r>
          </a:p>
          <a:p>
            <a:pPr algn="ctr"/>
            <a:r>
              <a:rPr lang="ar-SA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الشريف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!!!!!!!!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خخخخ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شكل بيضاوي 8"/>
          <p:cNvSpPr/>
          <p:nvPr/>
        </p:nvSpPr>
        <p:spPr>
          <a:xfrm>
            <a:off x="785786" y="142852"/>
            <a:ext cx="2500330" cy="92869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cs typeface="Al-Hadith1" pitchFamily="2" charset="-78"/>
              </a:rPr>
              <a:t>ومضات</a:t>
            </a:r>
            <a:endParaRPr lang="ar-OM" sz="4000" dirty="0">
              <a:cs typeface="Al-Hadith1" pitchFamily="2" charset="-78"/>
            </a:endParaRPr>
          </a:p>
        </p:txBody>
      </p:sp>
      <p:grpSp>
        <p:nvGrpSpPr>
          <p:cNvPr id="14" name="مجموعة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2" name="مجموعة 1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6" name="صورة 5" descr="سبورات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</p:pic>
          <p:sp>
            <p:nvSpPr>
              <p:cNvPr id="7" name="مستطيل مستدير الزوايا 6"/>
              <p:cNvSpPr/>
              <p:nvPr/>
            </p:nvSpPr>
            <p:spPr>
              <a:xfrm>
                <a:off x="5000628" y="428604"/>
                <a:ext cx="2989824" cy="1742894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OM" sz="2800" b="1" dirty="0" smtClean="0">
                    <a:cs typeface="AGA Rasheeq Bold" pitchFamily="2" charset="-78"/>
                  </a:rPr>
                  <a:t>ارجع إلى مصادر التعلم واكتب ثمرة المداومة على </a:t>
                </a:r>
                <a:r>
                  <a:rPr lang="ar-OM" sz="2800" b="1" dirty="0" err="1" smtClean="0">
                    <a:cs typeface="AGA Rasheeq Bold" pitchFamily="2" charset="-78"/>
                  </a:rPr>
                  <a:t>الإستغفار</a:t>
                </a:r>
                <a:r>
                  <a:rPr lang="ar-OM" sz="2800" b="1" dirty="0" smtClean="0">
                    <a:cs typeface="AGA Rasheeq Bold" pitchFamily="2" charset="-78"/>
                  </a:rPr>
                  <a:t> .</a:t>
                </a:r>
                <a:endParaRPr lang="ar-OM" sz="2800" b="1" dirty="0">
                  <a:cs typeface="AGA Rasheeq Bold" pitchFamily="2" charset="-78"/>
                </a:endParaRPr>
              </a:p>
            </p:txBody>
          </p:sp>
        </p:grpSp>
        <p:sp>
          <p:nvSpPr>
            <p:cNvPr id="10" name="مستطيل مستدير الزوايا 9"/>
            <p:cNvSpPr/>
            <p:nvPr/>
          </p:nvSpPr>
          <p:spPr>
            <a:xfrm>
              <a:off x="2714612" y="4729950"/>
              <a:ext cx="1828725" cy="88126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b="1" dirty="0" smtClean="0">
                  <a:cs typeface="AGA Rasheeq Bold" pitchFamily="2" charset="-78"/>
                </a:rPr>
                <a:t> </a:t>
              </a:r>
              <a:r>
                <a:rPr lang="ar-SA" sz="2800" b="1" dirty="0" smtClean="0">
                  <a:cs typeface="AGA Rasheeq Bold" pitchFamily="2" charset="-78"/>
                </a:rPr>
                <a:t>إبداع وتميز بلا حدود</a:t>
              </a:r>
              <a:endParaRPr lang="ar-OM" sz="2800" b="1" dirty="0">
                <a:cs typeface="AGA Rasheeq Bold" pitchFamily="2" charset="-78"/>
              </a:endParaRPr>
            </a:p>
          </p:txBody>
        </p:sp>
      </p:grpSp>
      <p:sp>
        <p:nvSpPr>
          <p:cNvPr id="11" name="شكل بيضاوي 10"/>
          <p:cNvSpPr/>
          <p:nvPr/>
        </p:nvSpPr>
        <p:spPr>
          <a:xfrm>
            <a:off x="0" y="1142984"/>
            <a:ext cx="2500330" cy="92869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cs typeface="Al-Hadith1" pitchFamily="2" charset="-78"/>
              </a:rPr>
              <a:t>للبحث</a:t>
            </a:r>
            <a:endParaRPr lang="ar-OM" sz="4000" dirty="0">
              <a:cs typeface="Al-Hadith1" pitchFamily="2" charset="-78"/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1142976" y="285728"/>
            <a:ext cx="2500330" cy="92869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cs typeface="Al-Hadith1" pitchFamily="2" charset="-78"/>
              </a:rPr>
              <a:t>ومضات</a:t>
            </a:r>
            <a:endParaRPr lang="ar-OM" sz="4000" dirty="0">
              <a:cs typeface="Al-Hadith1" pitchFamily="2" charset="-7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214414" y="6215082"/>
            <a:ext cx="2928958" cy="4286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OM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صورة 12" descr="ااحلى باقة ورد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57892"/>
            <a:ext cx="3500430" cy="100010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2837340"/>
            <a:ext cx="3086469" cy="15906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4" name="صورة 3" descr="خخخخ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مستطيل 28"/>
          <p:cNvSpPr/>
          <p:nvPr/>
        </p:nvSpPr>
        <p:spPr>
          <a:xfrm>
            <a:off x="956266" y="3278869"/>
            <a:ext cx="723146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قم بحل أسئلة أقيم تعليمي </a:t>
            </a:r>
          </a:p>
          <a:p>
            <a:pPr algn="ctr"/>
            <a:r>
              <a:rPr lang="ar-OM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ص 40 - 41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672787"/>
            <a:ext cx="4047728" cy="22102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OM" dirty="0"/>
          </a:p>
        </p:txBody>
      </p:sp>
      <p:pic>
        <p:nvPicPr>
          <p:cNvPr id="5" name="صورة 4" descr="دعاء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8858312" cy="6500834"/>
          </a:xfrm>
          <a:prstGeom prst="rect">
            <a:avLst/>
          </a:prstGeom>
        </p:spPr>
      </p:pic>
      <p:pic>
        <p:nvPicPr>
          <p:cNvPr id="4" name="Picture 2" descr="http://img224.imageshack.us/img224/6582/4vmj5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435461"/>
            <a:ext cx="3357554" cy="24225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4" name="صورة 3" descr="خخخخ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114300" y="764704"/>
            <a:ext cx="8915399" cy="15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OM" b="1" dirty="0" smtClean="0">
                <a:solidFill>
                  <a:schemeClr val="tx1"/>
                </a:solidFill>
                <a:latin typeface="ae_Ouhod" panose="020B0803030604020204" pitchFamily="34" charset="-78"/>
                <a:cs typeface="ae_Ouhod" panose="020B0803030604020204" pitchFamily="34" charset="-78"/>
              </a:rPr>
              <a:t>التربية الإسلامية </a:t>
            </a:r>
          </a:p>
          <a:p>
            <a:pPr algn="ctr"/>
            <a:r>
              <a:rPr lang="ar-OM" b="1" dirty="0" smtClean="0">
                <a:solidFill>
                  <a:schemeClr val="tx1"/>
                </a:solidFill>
                <a:latin typeface="ae_Ouhod" panose="020B0803030604020204" pitchFamily="34" charset="-78"/>
                <a:cs typeface="ae_Ouhod" panose="020B0803030604020204" pitchFamily="34" charset="-78"/>
              </a:rPr>
              <a:t>الوحدة الأولى / الدرس </a:t>
            </a:r>
            <a:r>
              <a:rPr lang="ar-OM" b="1" dirty="0" smtClean="0">
                <a:solidFill>
                  <a:schemeClr val="tx1"/>
                </a:solidFill>
                <a:latin typeface="ae_Ouhod" panose="020B0803030604020204" pitchFamily="34" charset="-78"/>
                <a:cs typeface="ae_Ouhod" panose="020B0803030604020204" pitchFamily="34" charset="-78"/>
              </a:rPr>
              <a:t>الثالث</a:t>
            </a:r>
            <a:endParaRPr lang="ar-OM" b="1" dirty="0" smtClean="0">
              <a:solidFill>
                <a:schemeClr val="tx1"/>
              </a:solidFill>
              <a:latin typeface="ae_Ouhod" panose="020B0803030604020204" pitchFamily="34" charset="-78"/>
              <a:cs typeface="ae_Ouhod" panose="020B0803030604020204" pitchFamily="34" charset="-78"/>
            </a:endParaRPr>
          </a:p>
          <a:p>
            <a:pPr algn="ctr"/>
            <a:r>
              <a:rPr lang="ar-OM" b="1" dirty="0" smtClean="0">
                <a:solidFill>
                  <a:schemeClr val="tx1"/>
                </a:solidFill>
                <a:latin typeface="ae_Ouhod" panose="020B0803030604020204" pitchFamily="34" charset="-78"/>
                <a:cs typeface="ae_Ouhod" panose="020B0803030604020204" pitchFamily="34" charset="-78"/>
              </a:rPr>
              <a:t>الصف   / </a:t>
            </a:r>
            <a:r>
              <a:rPr lang="ar-OM" b="1" dirty="0" smtClean="0">
                <a:solidFill>
                  <a:schemeClr val="tx1"/>
                </a:solidFill>
                <a:latin typeface="ae_Ouhod" panose="020B0803030604020204" pitchFamily="34" charset="-78"/>
                <a:cs typeface="ae_Ouhod" panose="020B0803030604020204" pitchFamily="34" charset="-78"/>
              </a:rPr>
              <a:t>الخامس</a:t>
            </a:r>
            <a:endParaRPr lang="ar-OM" b="1" dirty="0">
              <a:solidFill>
                <a:schemeClr val="tx1"/>
              </a:solidFill>
              <a:latin typeface="ae_Ouhod" panose="020B0803030604020204" pitchFamily="34" charset="-78"/>
              <a:cs typeface="ae_Ouhod" panose="020B0803030604020204" pitchFamily="34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1238317" y="3053408"/>
            <a:ext cx="5825850" cy="2751856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5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OM" sz="7500" b="1" dirty="0" smtClean="0">
                <a:solidFill>
                  <a:srgbClr val="FF0000"/>
                </a:solidFill>
                <a:latin typeface="ae_Ouhod" panose="020B0803030604020204" pitchFamily="34" charset="-78"/>
                <a:cs typeface="ae_Ouhod" panose="020B0803030604020204" pitchFamily="34" charset="-78"/>
              </a:rPr>
              <a:t>أحب العمل إلى الله تعالى </a:t>
            </a:r>
            <a:br>
              <a:rPr lang="ar-OM" sz="7500" b="1" dirty="0" smtClean="0">
                <a:solidFill>
                  <a:srgbClr val="FF0000"/>
                </a:solidFill>
                <a:latin typeface="ae_Ouhod" panose="020B0803030604020204" pitchFamily="34" charset="-78"/>
                <a:cs typeface="ae_Ouhod" panose="020B0803030604020204" pitchFamily="34" charset="-78"/>
              </a:rPr>
            </a:br>
            <a:r>
              <a:rPr lang="ar-OM" sz="7500" b="1" dirty="0" smtClean="0">
                <a:solidFill>
                  <a:srgbClr val="FF0000"/>
                </a:solidFill>
                <a:latin typeface="ae_Ouhod" panose="020B0803030604020204" pitchFamily="34" charset="-78"/>
                <a:cs typeface="ae_Ouhod" panose="020B0803030604020204" pitchFamily="34" charset="-78"/>
              </a:rPr>
              <a:t/>
            </a:r>
            <a:br>
              <a:rPr lang="ar-OM" sz="7500" b="1" dirty="0" smtClean="0">
                <a:solidFill>
                  <a:srgbClr val="FF0000"/>
                </a:solidFill>
                <a:latin typeface="ae_Ouhod" panose="020B0803030604020204" pitchFamily="34" charset="-78"/>
                <a:cs typeface="ae_Ouhod" panose="020B0803030604020204" pitchFamily="34" charset="-78"/>
              </a:rPr>
            </a:br>
            <a:r>
              <a:rPr lang="ar-OM" sz="7500" b="1" dirty="0" smtClean="0">
                <a:solidFill>
                  <a:srgbClr val="FF0000"/>
                </a:solidFill>
                <a:latin typeface="ae_Ouhod" panose="020B0803030604020204" pitchFamily="34" charset="-78"/>
                <a:cs typeface="ae_Ouhod" panose="020B0803030604020204" pitchFamily="34" charset="-78"/>
              </a:rPr>
              <a:t>( </a:t>
            </a:r>
            <a:r>
              <a:rPr lang="ar-OM" sz="7500" b="1" dirty="0" smtClean="0">
                <a:latin typeface="ae_Ouhod" panose="020B0803030604020204" pitchFamily="34" charset="-78"/>
                <a:cs typeface="ae_Ouhod" panose="020B0803030604020204" pitchFamily="34" charset="-78"/>
              </a:rPr>
              <a:t>حديث شريف / حفظ  </a:t>
            </a:r>
            <a:r>
              <a:rPr lang="ar-OM" sz="7500" b="1" dirty="0" smtClean="0">
                <a:solidFill>
                  <a:srgbClr val="FF0000"/>
                </a:solidFill>
                <a:latin typeface="ae_Ouhod" panose="020B0803030604020204" pitchFamily="34" charset="-78"/>
                <a:cs typeface="ae_Ouhod" panose="020B0803030604020204" pitchFamily="34" charset="-78"/>
              </a:rPr>
              <a:t>) </a:t>
            </a:r>
          </a:p>
          <a:p>
            <a:endParaRPr lang="ar-OM" sz="4800" b="1" dirty="0">
              <a:solidFill>
                <a:srgbClr val="FF0000"/>
              </a:solidFill>
              <a:latin typeface="ae_Ouhod" panose="020B0803030604020204" pitchFamily="34" charset="-78"/>
              <a:cs typeface="ae_Ouhod" panose="020B0803030604020204" pitchFamily="34" charset="-78"/>
            </a:endParaRPr>
          </a:p>
          <a:p>
            <a:endParaRPr lang="ar-OM" sz="4800" b="1" dirty="0" smtClean="0">
              <a:solidFill>
                <a:srgbClr val="FF0000"/>
              </a:solidFill>
              <a:latin typeface="ae_Ouhod" panose="020B0803030604020204" pitchFamily="34" charset="-78"/>
              <a:cs typeface="ae_Ouhod" panose="020B0803030604020204" pitchFamily="34" charset="-78"/>
            </a:endParaRPr>
          </a:p>
          <a:p>
            <a:pPr algn="l"/>
            <a:r>
              <a:rPr lang="ar-OM" sz="4600" b="1" dirty="0" smtClean="0">
                <a:solidFill>
                  <a:srgbClr val="FF0000"/>
                </a:solidFill>
                <a:latin typeface="ae_Ouhod" panose="020B0803030604020204" pitchFamily="34" charset="-78"/>
                <a:cs typeface="ae_Ouhod" panose="020B0803030604020204" pitchFamily="34" charset="-78"/>
              </a:rPr>
              <a:t>اعداد / موزة </a:t>
            </a:r>
            <a:r>
              <a:rPr lang="ar-OM" sz="4600" b="1" dirty="0" err="1" smtClean="0">
                <a:solidFill>
                  <a:srgbClr val="FF0000"/>
                </a:solidFill>
                <a:latin typeface="ae_Ouhod" panose="020B0803030604020204" pitchFamily="34" charset="-78"/>
                <a:cs typeface="ae_Ouhod" panose="020B0803030604020204" pitchFamily="34" charset="-78"/>
              </a:rPr>
              <a:t>المقبالي</a:t>
            </a:r>
            <a:r>
              <a:rPr lang="ar-OM" sz="4600" b="1" dirty="0" smtClean="0">
                <a:solidFill>
                  <a:srgbClr val="FF0000"/>
                </a:solidFill>
                <a:latin typeface="ae_Ouhod" panose="020B0803030604020204" pitchFamily="34" charset="-78"/>
                <a:cs typeface="ae_Ouhod" panose="020B0803030604020204" pitchFamily="34" charset="-78"/>
              </a:rPr>
              <a:t> </a:t>
            </a:r>
            <a:endParaRPr lang="ar-OM" sz="3800" b="1" dirty="0">
              <a:solidFill>
                <a:srgbClr val="FF0000"/>
              </a:solidFill>
              <a:latin typeface="ae_Ouhod" panose="020B0803030604020204" pitchFamily="34" charset="-78"/>
              <a:cs typeface="ae_Ouhod" panose="020B0803030604020204" pitchFamily="34" charset="-78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59" y="4804414"/>
            <a:ext cx="3183058" cy="2053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4" name="صورة 3" descr="خخخخ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3"/>
            <a:ext cx="9144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601053" y="498189"/>
            <a:ext cx="421621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عناصر </a:t>
            </a:r>
            <a:r>
              <a:rPr lang="ar-SA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الدرس</a:t>
            </a:r>
            <a:r>
              <a:rPr lang="ar-OM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</a:t>
            </a:r>
            <a:r>
              <a:rPr lang="ar-SA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ar-SA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وسيلة شرح مستطيلة مستديرة الزوايا 7"/>
          <p:cNvSpPr/>
          <p:nvPr/>
        </p:nvSpPr>
        <p:spPr>
          <a:xfrm>
            <a:off x="3907498" y="1564394"/>
            <a:ext cx="4953000" cy="838200"/>
          </a:xfrm>
          <a:prstGeom prst="wedgeRoundRectCallout">
            <a:avLst>
              <a:gd name="adj1" fmla="val -59866"/>
              <a:gd name="adj2" fmla="val 8743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/>
              <a:t>قراءة الحديث الشريف قراءة صحيحة </a:t>
            </a:r>
          </a:p>
        </p:txBody>
      </p:sp>
      <p:sp>
        <p:nvSpPr>
          <p:cNvPr id="9" name="وسيلة شرح مستطيلة مستديرة الزوايا 8"/>
          <p:cNvSpPr/>
          <p:nvPr/>
        </p:nvSpPr>
        <p:spPr>
          <a:xfrm>
            <a:off x="3907498" y="2545469"/>
            <a:ext cx="4953000" cy="838200"/>
          </a:xfrm>
          <a:prstGeom prst="wedgeRoundRectCallout">
            <a:avLst>
              <a:gd name="adj1" fmla="val -59866"/>
              <a:gd name="adj2" fmla="val 8743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/>
              <a:t>بيان </a:t>
            </a:r>
            <a:r>
              <a:rPr lang="ar-OM" sz="3200" b="1" dirty="0" smtClean="0"/>
              <a:t>المعنى الإجمالي للحديث</a:t>
            </a:r>
            <a:endParaRPr lang="ar-SA" sz="3200" b="1" dirty="0"/>
          </a:p>
        </p:txBody>
      </p:sp>
      <p:sp>
        <p:nvSpPr>
          <p:cNvPr id="10" name="وسيلة شرح مستطيلة مستديرة الزوايا 9"/>
          <p:cNvSpPr/>
          <p:nvPr/>
        </p:nvSpPr>
        <p:spPr>
          <a:xfrm>
            <a:off x="3950204" y="3535878"/>
            <a:ext cx="4953000" cy="838200"/>
          </a:xfrm>
          <a:prstGeom prst="wedgeRoundRectCallout">
            <a:avLst>
              <a:gd name="adj1" fmla="val -59866"/>
              <a:gd name="adj2" fmla="val 8743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OM" sz="3200" b="1" dirty="0" smtClean="0"/>
              <a:t>التعريف براوي الحديث</a:t>
            </a:r>
            <a:endParaRPr lang="ar-SA" sz="3200" b="1" dirty="0"/>
          </a:p>
        </p:txBody>
      </p:sp>
      <p:sp>
        <p:nvSpPr>
          <p:cNvPr id="11" name="وسيلة شرح مستطيلة مستديرة الزوايا 10"/>
          <p:cNvSpPr/>
          <p:nvPr/>
        </p:nvSpPr>
        <p:spPr>
          <a:xfrm>
            <a:off x="3957777" y="4516953"/>
            <a:ext cx="4953000" cy="838200"/>
          </a:xfrm>
          <a:prstGeom prst="wedgeRoundRectCallout">
            <a:avLst>
              <a:gd name="adj1" fmla="val -59866"/>
              <a:gd name="adj2" fmla="val 8743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OM" sz="3200" b="1" dirty="0" smtClean="0"/>
              <a:t>الأمثلة على بعض الأعمال الصالحة </a:t>
            </a:r>
            <a:endParaRPr lang="ar-SA" sz="3200" b="1" dirty="0"/>
          </a:p>
        </p:txBody>
      </p:sp>
      <p:sp>
        <p:nvSpPr>
          <p:cNvPr id="12" name="وسيلة شرح مستطيلة مستديرة الزوايا 11"/>
          <p:cNvSpPr/>
          <p:nvPr/>
        </p:nvSpPr>
        <p:spPr>
          <a:xfrm>
            <a:off x="3983763" y="5552920"/>
            <a:ext cx="4953000" cy="838200"/>
          </a:xfrm>
          <a:prstGeom prst="wedgeRoundRectCallout">
            <a:avLst>
              <a:gd name="adj1" fmla="val -59866"/>
              <a:gd name="adj2" fmla="val 8743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OM" sz="3200" b="1" dirty="0" smtClean="0"/>
              <a:t>ثمار المداومة على الأعمال الصالحة </a:t>
            </a:r>
            <a:endParaRPr lang="ar-SA" sz="3200" b="1" dirty="0"/>
          </a:p>
        </p:txBody>
      </p:sp>
      <p:pic>
        <p:nvPicPr>
          <p:cNvPr id="13" name="صورة 1" descr="imagesCA00CPH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1519"/>
            <a:ext cx="2629743" cy="5236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244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4" name="صورة 3" descr="خخخخ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مستطيل مستدير الزوايا 20"/>
          <p:cNvSpPr/>
          <p:nvPr/>
        </p:nvSpPr>
        <p:spPr>
          <a:xfrm>
            <a:off x="4987006" y="466949"/>
            <a:ext cx="3487454" cy="8572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OM" sz="2400" b="1" dirty="0" smtClean="0">
                <a:solidFill>
                  <a:srgbClr val="C00000"/>
                </a:solidFill>
              </a:rPr>
              <a:t>أتأمل الصورتين و استنتج : </a:t>
            </a:r>
            <a:endParaRPr lang="ar-OM" sz="2400" b="1" dirty="0">
              <a:solidFill>
                <a:srgbClr val="C00000"/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5" y="1601380"/>
            <a:ext cx="8294949" cy="4920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11" descr="96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032" y="1853250"/>
            <a:ext cx="956124" cy="817183"/>
          </a:xfrm>
          <a:prstGeom prst="rect">
            <a:avLst/>
          </a:prstGeom>
          <a:noFill/>
        </p:spPr>
      </p:pic>
      <p:pic>
        <p:nvPicPr>
          <p:cNvPr id="32" name="Picture 11" descr="84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576" y="1844675"/>
            <a:ext cx="869389" cy="7202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4" name="صورة 3" descr="خخخخ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78" y="413122"/>
            <a:ext cx="7373243" cy="6031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4" name="صورة 3" descr="خخخخ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252415" y="2131781"/>
            <a:ext cx="4073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OM" sz="4000" b="1" dirty="0" smtClean="0">
                <a:solidFill>
                  <a:srgbClr val="FF0000"/>
                </a:solidFill>
                <a:cs typeface="AL-Hosam" pitchFamily="2" charset="-78"/>
              </a:rPr>
              <a:t>السيدة عائشة رضي الله عنها </a:t>
            </a:r>
            <a:endParaRPr lang="ar-OM" sz="4000" b="1" dirty="0">
              <a:solidFill>
                <a:srgbClr val="FF0000"/>
              </a:solidFill>
            </a:endParaRPr>
          </a:p>
        </p:txBody>
      </p:sp>
      <p:grpSp>
        <p:nvGrpSpPr>
          <p:cNvPr id="35" name="مجموعة 34"/>
          <p:cNvGrpSpPr/>
          <p:nvPr/>
        </p:nvGrpSpPr>
        <p:grpSpPr>
          <a:xfrm>
            <a:off x="6286512" y="714356"/>
            <a:ext cx="1643074" cy="1500198"/>
            <a:chOff x="6286512" y="714356"/>
            <a:chExt cx="1643074" cy="1500198"/>
          </a:xfrm>
        </p:grpSpPr>
        <p:sp>
          <p:nvSpPr>
            <p:cNvPr id="6" name="شكل بيضاوي 5"/>
            <p:cNvSpPr/>
            <p:nvPr/>
          </p:nvSpPr>
          <p:spPr>
            <a:xfrm>
              <a:off x="6286512" y="714356"/>
              <a:ext cx="1643074" cy="15001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OM"/>
            </a:p>
          </p:txBody>
        </p:sp>
        <p:sp>
          <p:nvSpPr>
            <p:cNvPr id="7" name="مستطيل 6"/>
            <p:cNvSpPr/>
            <p:nvPr/>
          </p:nvSpPr>
          <p:spPr>
            <a:xfrm>
              <a:off x="6429388" y="714356"/>
              <a:ext cx="1476686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4000" b="1" cap="none" spc="0" dirty="0" smtClean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راوي</a:t>
              </a:r>
            </a:p>
            <a:p>
              <a:pPr algn="ctr"/>
              <a:r>
                <a:rPr lang="ar-SA" sz="4000" b="1" cap="none" spc="0" dirty="0" smtClean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 الحديث</a:t>
              </a:r>
              <a:endParaRPr lang="ar-SA" sz="4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</p:grpSp>
      <p:sp>
        <p:nvSpPr>
          <p:cNvPr id="8" name="مستطيل مستدير الزوايا 7"/>
          <p:cNvSpPr/>
          <p:nvPr/>
        </p:nvSpPr>
        <p:spPr>
          <a:xfrm>
            <a:off x="7786710" y="1986790"/>
            <a:ext cx="1216169" cy="107157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sz="2800" b="1" dirty="0" smtClean="0"/>
              <a:t>عمر بن الخطاب</a:t>
            </a:r>
            <a:endParaRPr lang="ar-OM" sz="2800" b="1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7715272" y="3357562"/>
            <a:ext cx="1214446" cy="107157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sz="2400" b="1" dirty="0" smtClean="0"/>
              <a:t>أبو بكر الصديق</a:t>
            </a:r>
            <a:endParaRPr lang="ar-SA" sz="3200" b="1" dirty="0" smtClean="0"/>
          </a:p>
        </p:txBody>
      </p:sp>
      <p:grpSp>
        <p:nvGrpSpPr>
          <p:cNvPr id="39" name="مجموعة 38"/>
          <p:cNvGrpSpPr/>
          <p:nvPr/>
        </p:nvGrpSpPr>
        <p:grpSpPr>
          <a:xfrm>
            <a:off x="6620347" y="2607593"/>
            <a:ext cx="1245519" cy="1727113"/>
            <a:chOff x="6715140" y="2487706"/>
            <a:chExt cx="1245519" cy="1727113"/>
          </a:xfrm>
        </p:grpSpPr>
        <p:sp>
          <p:nvSpPr>
            <p:cNvPr id="11" name="شكل حر 10"/>
            <p:cNvSpPr/>
            <p:nvPr/>
          </p:nvSpPr>
          <p:spPr>
            <a:xfrm>
              <a:off x="6750424" y="2487706"/>
              <a:ext cx="1210235" cy="860612"/>
            </a:xfrm>
            <a:custGeom>
              <a:avLst/>
              <a:gdLst>
                <a:gd name="connsiteX0" fmla="*/ 40341 w 1210235"/>
                <a:gd name="connsiteY0" fmla="*/ 67235 h 860612"/>
                <a:gd name="connsiteX1" fmla="*/ 53788 w 1210235"/>
                <a:gd name="connsiteY1" fmla="*/ 591670 h 860612"/>
                <a:gd name="connsiteX2" fmla="*/ 107576 w 1210235"/>
                <a:gd name="connsiteY2" fmla="*/ 672353 h 860612"/>
                <a:gd name="connsiteX3" fmla="*/ 121023 w 1210235"/>
                <a:gd name="connsiteY3" fmla="*/ 712694 h 860612"/>
                <a:gd name="connsiteX4" fmla="*/ 201705 w 1210235"/>
                <a:gd name="connsiteY4" fmla="*/ 753035 h 860612"/>
                <a:gd name="connsiteX5" fmla="*/ 564776 w 1210235"/>
                <a:gd name="connsiteY5" fmla="*/ 726141 h 860612"/>
                <a:gd name="connsiteX6" fmla="*/ 605117 w 1210235"/>
                <a:gd name="connsiteY6" fmla="*/ 712694 h 860612"/>
                <a:gd name="connsiteX7" fmla="*/ 645458 w 1210235"/>
                <a:gd name="connsiteY7" fmla="*/ 685800 h 860612"/>
                <a:gd name="connsiteX8" fmla="*/ 645458 w 1210235"/>
                <a:gd name="connsiteY8" fmla="*/ 376518 h 860612"/>
                <a:gd name="connsiteX9" fmla="*/ 618564 w 1210235"/>
                <a:gd name="connsiteY9" fmla="*/ 349623 h 860612"/>
                <a:gd name="connsiteX10" fmla="*/ 497541 w 1210235"/>
                <a:gd name="connsiteY10" fmla="*/ 282388 h 860612"/>
                <a:gd name="connsiteX11" fmla="*/ 322729 w 1210235"/>
                <a:gd name="connsiteY11" fmla="*/ 295835 h 860612"/>
                <a:gd name="connsiteX12" fmla="*/ 268941 w 1210235"/>
                <a:gd name="connsiteY12" fmla="*/ 309282 h 860612"/>
                <a:gd name="connsiteX13" fmla="*/ 161364 w 1210235"/>
                <a:gd name="connsiteY13" fmla="*/ 336176 h 860612"/>
                <a:gd name="connsiteX14" fmla="*/ 94129 w 1210235"/>
                <a:gd name="connsiteY14" fmla="*/ 416859 h 860612"/>
                <a:gd name="connsiteX15" fmla="*/ 53788 w 1210235"/>
                <a:gd name="connsiteY15" fmla="*/ 457200 h 860612"/>
                <a:gd name="connsiteX16" fmla="*/ 13447 w 1210235"/>
                <a:gd name="connsiteY16" fmla="*/ 551329 h 860612"/>
                <a:gd name="connsiteX17" fmla="*/ 0 w 1210235"/>
                <a:gd name="connsiteY17" fmla="*/ 632012 h 860612"/>
                <a:gd name="connsiteX18" fmla="*/ 13447 w 1210235"/>
                <a:gd name="connsiteY18" fmla="*/ 753035 h 860612"/>
                <a:gd name="connsiteX19" fmla="*/ 26894 w 1210235"/>
                <a:gd name="connsiteY19" fmla="*/ 793376 h 860612"/>
                <a:gd name="connsiteX20" fmla="*/ 134470 w 1210235"/>
                <a:gd name="connsiteY20" fmla="*/ 847165 h 860612"/>
                <a:gd name="connsiteX21" fmla="*/ 242047 w 1210235"/>
                <a:gd name="connsiteY21" fmla="*/ 860612 h 860612"/>
                <a:gd name="connsiteX22" fmla="*/ 591670 w 1210235"/>
                <a:gd name="connsiteY22" fmla="*/ 847165 h 860612"/>
                <a:gd name="connsiteX23" fmla="*/ 618564 w 1210235"/>
                <a:gd name="connsiteY23" fmla="*/ 820270 h 860612"/>
                <a:gd name="connsiteX24" fmla="*/ 685800 w 1210235"/>
                <a:gd name="connsiteY24" fmla="*/ 793376 h 860612"/>
                <a:gd name="connsiteX25" fmla="*/ 726141 w 1210235"/>
                <a:gd name="connsiteY25" fmla="*/ 766482 h 860612"/>
                <a:gd name="connsiteX26" fmla="*/ 820270 w 1210235"/>
                <a:gd name="connsiteY26" fmla="*/ 699247 h 860612"/>
                <a:gd name="connsiteX27" fmla="*/ 887505 w 1210235"/>
                <a:gd name="connsiteY27" fmla="*/ 591670 h 860612"/>
                <a:gd name="connsiteX28" fmla="*/ 900952 w 1210235"/>
                <a:gd name="connsiteY28" fmla="*/ 537882 h 860612"/>
                <a:gd name="connsiteX29" fmla="*/ 914400 w 1210235"/>
                <a:gd name="connsiteY29" fmla="*/ 497541 h 860612"/>
                <a:gd name="connsiteX30" fmla="*/ 927847 w 1210235"/>
                <a:gd name="connsiteY30" fmla="*/ 215153 h 860612"/>
                <a:gd name="connsiteX31" fmla="*/ 941294 w 1210235"/>
                <a:gd name="connsiteY31" fmla="*/ 147918 h 860612"/>
                <a:gd name="connsiteX32" fmla="*/ 954741 w 1210235"/>
                <a:gd name="connsiteY32" fmla="*/ 107576 h 860612"/>
                <a:gd name="connsiteX33" fmla="*/ 1008529 w 1210235"/>
                <a:gd name="connsiteY33" fmla="*/ 94129 h 860612"/>
                <a:gd name="connsiteX34" fmla="*/ 1048870 w 1210235"/>
                <a:gd name="connsiteY34" fmla="*/ 80682 h 860612"/>
                <a:gd name="connsiteX35" fmla="*/ 1102658 w 1210235"/>
                <a:gd name="connsiteY35" fmla="*/ 67235 h 860612"/>
                <a:gd name="connsiteX36" fmla="*/ 1156447 w 1210235"/>
                <a:gd name="connsiteY36" fmla="*/ 40341 h 860612"/>
                <a:gd name="connsiteX37" fmla="*/ 1210235 w 1210235"/>
                <a:gd name="connsiteY37" fmla="*/ 0 h 86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10235" h="860612">
                  <a:moveTo>
                    <a:pt x="40341" y="67235"/>
                  </a:moveTo>
                  <a:cubicBezTo>
                    <a:pt x="44823" y="242047"/>
                    <a:pt x="34477" y="417870"/>
                    <a:pt x="53788" y="591670"/>
                  </a:cubicBezTo>
                  <a:cubicBezTo>
                    <a:pt x="57357" y="623795"/>
                    <a:pt x="97355" y="641689"/>
                    <a:pt x="107576" y="672353"/>
                  </a:cubicBezTo>
                  <a:cubicBezTo>
                    <a:pt x="112058" y="685800"/>
                    <a:pt x="112168" y="701626"/>
                    <a:pt x="121023" y="712694"/>
                  </a:cubicBezTo>
                  <a:cubicBezTo>
                    <a:pt x="139981" y="736392"/>
                    <a:pt x="175130" y="744177"/>
                    <a:pt x="201705" y="753035"/>
                  </a:cubicBezTo>
                  <a:cubicBezTo>
                    <a:pt x="322729" y="744070"/>
                    <a:pt x="444023" y="738216"/>
                    <a:pt x="564776" y="726141"/>
                  </a:cubicBezTo>
                  <a:cubicBezTo>
                    <a:pt x="578880" y="724731"/>
                    <a:pt x="592439" y="719033"/>
                    <a:pt x="605117" y="712694"/>
                  </a:cubicBezTo>
                  <a:cubicBezTo>
                    <a:pt x="619572" y="705466"/>
                    <a:pt x="632011" y="694765"/>
                    <a:pt x="645458" y="685800"/>
                  </a:cubicBezTo>
                  <a:cubicBezTo>
                    <a:pt x="691214" y="548531"/>
                    <a:pt x="690280" y="589425"/>
                    <a:pt x="645458" y="376518"/>
                  </a:cubicBezTo>
                  <a:cubicBezTo>
                    <a:pt x="642846" y="364112"/>
                    <a:pt x="628881" y="356992"/>
                    <a:pt x="618564" y="349623"/>
                  </a:cubicBezTo>
                  <a:cubicBezTo>
                    <a:pt x="579168" y="321483"/>
                    <a:pt x="540171" y="303703"/>
                    <a:pt x="497541" y="282388"/>
                  </a:cubicBezTo>
                  <a:cubicBezTo>
                    <a:pt x="439270" y="286870"/>
                    <a:pt x="380772" y="289006"/>
                    <a:pt x="322729" y="295835"/>
                  </a:cubicBezTo>
                  <a:cubicBezTo>
                    <a:pt x="304374" y="297994"/>
                    <a:pt x="286982" y="305273"/>
                    <a:pt x="268941" y="309282"/>
                  </a:cubicBezTo>
                  <a:cubicBezTo>
                    <a:pt x="171578" y="330918"/>
                    <a:pt x="233452" y="312147"/>
                    <a:pt x="161364" y="336176"/>
                  </a:cubicBezTo>
                  <a:cubicBezTo>
                    <a:pt x="43498" y="454045"/>
                    <a:pt x="187743" y="304522"/>
                    <a:pt x="94129" y="416859"/>
                  </a:cubicBezTo>
                  <a:cubicBezTo>
                    <a:pt x="81955" y="431468"/>
                    <a:pt x="64841" y="441725"/>
                    <a:pt x="53788" y="457200"/>
                  </a:cubicBezTo>
                  <a:cubicBezTo>
                    <a:pt x="33017" y="486279"/>
                    <a:pt x="24421" y="518408"/>
                    <a:pt x="13447" y="551329"/>
                  </a:cubicBezTo>
                  <a:cubicBezTo>
                    <a:pt x="8965" y="578223"/>
                    <a:pt x="0" y="604747"/>
                    <a:pt x="0" y="632012"/>
                  </a:cubicBezTo>
                  <a:cubicBezTo>
                    <a:pt x="0" y="672601"/>
                    <a:pt x="6774" y="712998"/>
                    <a:pt x="13447" y="753035"/>
                  </a:cubicBezTo>
                  <a:cubicBezTo>
                    <a:pt x="15777" y="767017"/>
                    <a:pt x="17820" y="782487"/>
                    <a:pt x="26894" y="793376"/>
                  </a:cubicBezTo>
                  <a:cubicBezTo>
                    <a:pt x="58218" y="830966"/>
                    <a:pt x="89655" y="839696"/>
                    <a:pt x="134470" y="847165"/>
                  </a:cubicBezTo>
                  <a:cubicBezTo>
                    <a:pt x="170116" y="853106"/>
                    <a:pt x="206188" y="856130"/>
                    <a:pt x="242047" y="860612"/>
                  </a:cubicBezTo>
                  <a:cubicBezTo>
                    <a:pt x="358588" y="856130"/>
                    <a:pt x="475707" y="859590"/>
                    <a:pt x="591670" y="847165"/>
                  </a:cubicBezTo>
                  <a:cubicBezTo>
                    <a:pt x="604276" y="845814"/>
                    <a:pt x="607556" y="826560"/>
                    <a:pt x="618564" y="820270"/>
                  </a:cubicBezTo>
                  <a:cubicBezTo>
                    <a:pt x="639522" y="808294"/>
                    <a:pt x="664210" y="804171"/>
                    <a:pt x="685800" y="793376"/>
                  </a:cubicBezTo>
                  <a:cubicBezTo>
                    <a:pt x="700255" y="786149"/>
                    <a:pt x="712109" y="774500"/>
                    <a:pt x="726141" y="766482"/>
                  </a:cubicBezTo>
                  <a:cubicBezTo>
                    <a:pt x="776414" y="737754"/>
                    <a:pt x="785225" y="747434"/>
                    <a:pt x="820270" y="699247"/>
                  </a:cubicBezTo>
                  <a:cubicBezTo>
                    <a:pt x="845142" y="665048"/>
                    <a:pt x="887505" y="591670"/>
                    <a:pt x="887505" y="591670"/>
                  </a:cubicBezTo>
                  <a:cubicBezTo>
                    <a:pt x="891987" y="573741"/>
                    <a:pt x="895875" y="555652"/>
                    <a:pt x="900952" y="537882"/>
                  </a:cubicBezTo>
                  <a:cubicBezTo>
                    <a:pt x="904846" y="524253"/>
                    <a:pt x="913223" y="511667"/>
                    <a:pt x="914400" y="497541"/>
                  </a:cubicBezTo>
                  <a:cubicBezTo>
                    <a:pt x="922226" y="403631"/>
                    <a:pt x="920619" y="309111"/>
                    <a:pt x="927847" y="215153"/>
                  </a:cubicBezTo>
                  <a:cubicBezTo>
                    <a:pt x="929600" y="192365"/>
                    <a:pt x="935751" y="170091"/>
                    <a:pt x="941294" y="147918"/>
                  </a:cubicBezTo>
                  <a:cubicBezTo>
                    <a:pt x="944732" y="134167"/>
                    <a:pt x="943673" y="116431"/>
                    <a:pt x="954741" y="107576"/>
                  </a:cubicBezTo>
                  <a:cubicBezTo>
                    <a:pt x="969172" y="96031"/>
                    <a:pt x="990759" y="99206"/>
                    <a:pt x="1008529" y="94129"/>
                  </a:cubicBezTo>
                  <a:cubicBezTo>
                    <a:pt x="1022158" y="90235"/>
                    <a:pt x="1035241" y="84576"/>
                    <a:pt x="1048870" y="80682"/>
                  </a:cubicBezTo>
                  <a:cubicBezTo>
                    <a:pt x="1066640" y="75605"/>
                    <a:pt x="1085354" y="73724"/>
                    <a:pt x="1102658" y="67235"/>
                  </a:cubicBezTo>
                  <a:cubicBezTo>
                    <a:pt x="1121428" y="60196"/>
                    <a:pt x="1138022" y="48237"/>
                    <a:pt x="1156447" y="40341"/>
                  </a:cubicBezTo>
                  <a:cubicBezTo>
                    <a:pt x="1209317" y="17682"/>
                    <a:pt x="1188313" y="43844"/>
                    <a:pt x="1210235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OM"/>
            </a:p>
          </p:txBody>
        </p:sp>
        <p:sp>
          <p:nvSpPr>
            <p:cNvPr id="12" name="شكل حر 11"/>
            <p:cNvSpPr/>
            <p:nvPr/>
          </p:nvSpPr>
          <p:spPr>
            <a:xfrm>
              <a:off x="7207625" y="3375213"/>
              <a:ext cx="650524" cy="839606"/>
            </a:xfrm>
            <a:custGeom>
              <a:avLst/>
              <a:gdLst>
                <a:gd name="connsiteX0" fmla="*/ 0 w 779929"/>
                <a:gd name="connsiteY0" fmla="*/ 0 h 840023"/>
                <a:gd name="connsiteX1" fmla="*/ 242047 w 779929"/>
                <a:gd name="connsiteY1" fmla="*/ 134470 h 840023"/>
                <a:gd name="connsiteX2" fmla="*/ 268941 w 779929"/>
                <a:gd name="connsiteY2" fmla="*/ 188259 h 840023"/>
                <a:gd name="connsiteX3" fmla="*/ 295835 w 779929"/>
                <a:gd name="connsiteY3" fmla="*/ 255494 h 840023"/>
                <a:gd name="connsiteX4" fmla="*/ 309282 w 779929"/>
                <a:gd name="connsiteY4" fmla="*/ 309282 h 840023"/>
                <a:gd name="connsiteX5" fmla="*/ 336176 w 779929"/>
                <a:gd name="connsiteY5" fmla="*/ 349623 h 840023"/>
                <a:gd name="connsiteX6" fmla="*/ 322729 w 779929"/>
                <a:gd name="connsiteY6" fmla="*/ 403412 h 840023"/>
                <a:gd name="connsiteX7" fmla="*/ 295835 w 779929"/>
                <a:gd name="connsiteY7" fmla="*/ 457200 h 840023"/>
                <a:gd name="connsiteX8" fmla="*/ 309282 w 779929"/>
                <a:gd name="connsiteY8" fmla="*/ 685800 h 840023"/>
                <a:gd name="connsiteX9" fmla="*/ 336176 w 779929"/>
                <a:gd name="connsiteY9" fmla="*/ 726141 h 840023"/>
                <a:gd name="connsiteX10" fmla="*/ 363070 w 779929"/>
                <a:gd name="connsiteY10" fmla="*/ 806823 h 840023"/>
                <a:gd name="connsiteX11" fmla="*/ 457200 w 779929"/>
                <a:gd name="connsiteY11" fmla="*/ 833717 h 840023"/>
                <a:gd name="connsiteX12" fmla="*/ 712694 w 779929"/>
                <a:gd name="connsiteY12" fmla="*/ 820270 h 840023"/>
                <a:gd name="connsiteX13" fmla="*/ 739588 w 779929"/>
                <a:gd name="connsiteY13" fmla="*/ 766482 h 840023"/>
                <a:gd name="connsiteX14" fmla="*/ 779929 w 779929"/>
                <a:gd name="connsiteY14" fmla="*/ 712694 h 84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929" h="840023">
                  <a:moveTo>
                    <a:pt x="0" y="0"/>
                  </a:moveTo>
                  <a:cubicBezTo>
                    <a:pt x="80682" y="44823"/>
                    <a:pt x="166434" y="81541"/>
                    <a:pt x="242047" y="134470"/>
                  </a:cubicBezTo>
                  <a:cubicBezTo>
                    <a:pt x="258469" y="145966"/>
                    <a:pt x="260800" y="169941"/>
                    <a:pt x="268941" y="188259"/>
                  </a:cubicBezTo>
                  <a:cubicBezTo>
                    <a:pt x="278744" y="210317"/>
                    <a:pt x="288202" y="232595"/>
                    <a:pt x="295835" y="255494"/>
                  </a:cubicBezTo>
                  <a:cubicBezTo>
                    <a:pt x="301679" y="273027"/>
                    <a:pt x="302002" y="292295"/>
                    <a:pt x="309282" y="309282"/>
                  </a:cubicBezTo>
                  <a:cubicBezTo>
                    <a:pt x="315648" y="324137"/>
                    <a:pt x="327211" y="336176"/>
                    <a:pt x="336176" y="349623"/>
                  </a:cubicBezTo>
                  <a:cubicBezTo>
                    <a:pt x="331694" y="367553"/>
                    <a:pt x="329218" y="386107"/>
                    <a:pt x="322729" y="403412"/>
                  </a:cubicBezTo>
                  <a:cubicBezTo>
                    <a:pt x="315691" y="422181"/>
                    <a:pt x="296788" y="437177"/>
                    <a:pt x="295835" y="457200"/>
                  </a:cubicBezTo>
                  <a:cubicBezTo>
                    <a:pt x="292204" y="533445"/>
                    <a:pt x="297959" y="610313"/>
                    <a:pt x="309282" y="685800"/>
                  </a:cubicBezTo>
                  <a:cubicBezTo>
                    <a:pt x="311679" y="701782"/>
                    <a:pt x="329612" y="711373"/>
                    <a:pt x="336176" y="726141"/>
                  </a:cubicBezTo>
                  <a:cubicBezTo>
                    <a:pt x="347690" y="752046"/>
                    <a:pt x="336176" y="797858"/>
                    <a:pt x="363070" y="806823"/>
                  </a:cubicBezTo>
                  <a:cubicBezTo>
                    <a:pt x="420944" y="826114"/>
                    <a:pt x="389660" y="816832"/>
                    <a:pt x="457200" y="833717"/>
                  </a:cubicBezTo>
                  <a:cubicBezTo>
                    <a:pt x="542365" y="829235"/>
                    <a:pt x="629731" y="840023"/>
                    <a:pt x="712694" y="820270"/>
                  </a:cubicBezTo>
                  <a:cubicBezTo>
                    <a:pt x="732194" y="815627"/>
                    <a:pt x="729643" y="783886"/>
                    <a:pt x="739588" y="766482"/>
                  </a:cubicBezTo>
                  <a:cubicBezTo>
                    <a:pt x="759861" y="731003"/>
                    <a:pt x="759030" y="733593"/>
                    <a:pt x="779929" y="712694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OM"/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6715140" y="2500306"/>
              <a:ext cx="785818" cy="80021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solidFill>
                    <a:srgbClr val="FF0000"/>
                  </a:solidFill>
                </a:rPr>
                <a:t>  </a:t>
              </a:r>
              <a:r>
                <a:rPr lang="ar-OM" sz="2800" dirty="0" smtClean="0">
                  <a:solidFill>
                    <a:srgbClr val="FF0000"/>
                  </a:solidFill>
                  <a:cs typeface="AGA Battouta Regular" pitchFamily="2" charset="-78"/>
                </a:rPr>
                <a:t>والدها</a:t>
              </a:r>
              <a:endParaRPr lang="ar-OM" sz="2800" dirty="0">
                <a:solidFill>
                  <a:srgbClr val="FF0000"/>
                </a:solidFill>
                <a:cs typeface="AGA Battouta Regular" pitchFamily="2" charset="-78"/>
              </a:endParaRPr>
            </a:p>
          </p:txBody>
        </p:sp>
      </p:grpSp>
      <p:sp>
        <p:nvSpPr>
          <p:cNvPr id="14" name="وجه ضاحك 13"/>
          <p:cNvSpPr/>
          <p:nvPr/>
        </p:nvSpPr>
        <p:spPr>
          <a:xfrm rot="21135048">
            <a:off x="8066663" y="4354498"/>
            <a:ext cx="500066" cy="4286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ar-OM" sz="7200" dirty="0">
              <a:solidFill>
                <a:srgbClr val="FF0000"/>
              </a:solidFill>
            </a:endParaRPr>
          </a:p>
        </p:txBody>
      </p:sp>
      <p:sp>
        <p:nvSpPr>
          <p:cNvPr id="16" name="تمرير أفقي 15"/>
          <p:cNvSpPr/>
          <p:nvPr/>
        </p:nvSpPr>
        <p:spPr>
          <a:xfrm>
            <a:off x="4357686" y="382427"/>
            <a:ext cx="857256" cy="571504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2400" b="1" dirty="0" smtClean="0"/>
              <a:t>كنيتها</a:t>
            </a:r>
            <a:endParaRPr lang="ar-OM" sz="2400" b="1" dirty="0"/>
          </a:p>
        </p:txBody>
      </p:sp>
      <p:grpSp>
        <p:nvGrpSpPr>
          <p:cNvPr id="40" name="مجموعة 39"/>
          <p:cNvGrpSpPr/>
          <p:nvPr/>
        </p:nvGrpSpPr>
        <p:grpSpPr>
          <a:xfrm>
            <a:off x="1592309" y="1538244"/>
            <a:ext cx="1744696" cy="1585597"/>
            <a:chOff x="4443585" y="554840"/>
            <a:chExt cx="1744696" cy="1585597"/>
          </a:xfrm>
        </p:grpSpPr>
        <p:sp>
          <p:nvSpPr>
            <p:cNvPr id="15" name="تمرير أفقي 14"/>
            <p:cNvSpPr/>
            <p:nvPr/>
          </p:nvSpPr>
          <p:spPr>
            <a:xfrm>
              <a:off x="4443585" y="554840"/>
              <a:ext cx="1744696" cy="928694"/>
            </a:xfrm>
            <a:prstGeom prst="horizontalScroll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OM" sz="2000" b="1" dirty="0" smtClean="0"/>
                <a:t>اسلمت وهى صغيرة </a:t>
              </a:r>
              <a:endParaRPr lang="ar-OM" sz="2000" b="1" dirty="0"/>
            </a:p>
          </p:txBody>
        </p:sp>
        <p:sp>
          <p:nvSpPr>
            <p:cNvPr id="17" name="شكل حر 16"/>
            <p:cNvSpPr/>
            <p:nvPr/>
          </p:nvSpPr>
          <p:spPr>
            <a:xfrm>
              <a:off x="4665742" y="1266379"/>
              <a:ext cx="309283" cy="874058"/>
            </a:xfrm>
            <a:custGeom>
              <a:avLst/>
              <a:gdLst>
                <a:gd name="connsiteX0" fmla="*/ 268942 w 309283"/>
                <a:gd name="connsiteY0" fmla="*/ 874058 h 874058"/>
                <a:gd name="connsiteX1" fmla="*/ 242047 w 309283"/>
                <a:gd name="connsiteY1" fmla="*/ 833717 h 874058"/>
                <a:gd name="connsiteX2" fmla="*/ 94130 w 309283"/>
                <a:gd name="connsiteY2" fmla="*/ 699247 h 874058"/>
                <a:gd name="connsiteX3" fmla="*/ 67236 w 309283"/>
                <a:gd name="connsiteY3" fmla="*/ 658906 h 874058"/>
                <a:gd name="connsiteX4" fmla="*/ 26894 w 309283"/>
                <a:gd name="connsiteY4" fmla="*/ 618564 h 874058"/>
                <a:gd name="connsiteX5" fmla="*/ 0 w 309283"/>
                <a:gd name="connsiteY5" fmla="*/ 537882 h 874058"/>
                <a:gd name="connsiteX6" fmla="*/ 13447 w 309283"/>
                <a:gd name="connsiteY6" fmla="*/ 376517 h 874058"/>
                <a:gd name="connsiteX7" fmla="*/ 40342 w 309283"/>
                <a:gd name="connsiteY7" fmla="*/ 295835 h 874058"/>
                <a:gd name="connsiteX8" fmla="*/ 53789 w 309283"/>
                <a:gd name="connsiteY8" fmla="*/ 242047 h 874058"/>
                <a:gd name="connsiteX9" fmla="*/ 80683 w 309283"/>
                <a:gd name="connsiteY9" fmla="*/ 201706 h 874058"/>
                <a:gd name="connsiteX10" fmla="*/ 94130 w 309283"/>
                <a:gd name="connsiteY10" fmla="*/ 161364 h 874058"/>
                <a:gd name="connsiteX11" fmla="*/ 121024 w 309283"/>
                <a:gd name="connsiteY11" fmla="*/ 121023 h 874058"/>
                <a:gd name="connsiteX12" fmla="*/ 201706 w 309283"/>
                <a:gd name="connsiteY12" fmla="*/ 80682 h 874058"/>
                <a:gd name="connsiteX13" fmla="*/ 309283 w 309283"/>
                <a:gd name="connsiteY13" fmla="*/ 53788 h 874058"/>
                <a:gd name="connsiteX14" fmla="*/ 268942 w 309283"/>
                <a:gd name="connsiteY14" fmla="*/ 26894 h 874058"/>
                <a:gd name="connsiteX15" fmla="*/ 268942 w 309283"/>
                <a:gd name="connsiteY15" fmla="*/ 0 h 874058"/>
                <a:gd name="connsiteX16" fmla="*/ 282389 w 309283"/>
                <a:gd name="connsiteY16" fmla="*/ 80682 h 874058"/>
                <a:gd name="connsiteX17" fmla="*/ 295836 w 309283"/>
                <a:gd name="connsiteY17" fmla="*/ 121023 h 874058"/>
                <a:gd name="connsiteX18" fmla="*/ 295836 w 309283"/>
                <a:gd name="connsiteY18" fmla="*/ 255494 h 87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9283" h="874058">
                  <a:moveTo>
                    <a:pt x="268942" y="874058"/>
                  </a:moveTo>
                  <a:cubicBezTo>
                    <a:pt x="259977" y="860611"/>
                    <a:pt x="252918" y="845675"/>
                    <a:pt x="242047" y="833717"/>
                  </a:cubicBezTo>
                  <a:cubicBezTo>
                    <a:pt x="150504" y="733020"/>
                    <a:pt x="167914" y="748437"/>
                    <a:pt x="94130" y="699247"/>
                  </a:cubicBezTo>
                  <a:cubicBezTo>
                    <a:pt x="85165" y="685800"/>
                    <a:pt x="77582" y="671321"/>
                    <a:pt x="67236" y="658906"/>
                  </a:cubicBezTo>
                  <a:cubicBezTo>
                    <a:pt x="55061" y="644296"/>
                    <a:pt x="36130" y="635188"/>
                    <a:pt x="26894" y="618564"/>
                  </a:cubicBezTo>
                  <a:cubicBezTo>
                    <a:pt x="13127" y="593783"/>
                    <a:pt x="0" y="537882"/>
                    <a:pt x="0" y="537882"/>
                  </a:cubicBezTo>
                  <a:cubicBezTo>
                    <a:pt x="4482" y="484094"/>
                    <a:pt x="4573" y="429757"/>
                    <a:pt x="13447" y="376517"/>
                  </a:cubicBezTo>
                  <a:cubicBezTo>
                    <a:pt x="18108" y="348554"/>
                    <a:pt x="33466" y="323337"/>
                    <a:pt x="40342" y="295835"/>
                  </a:cubicBezTo>
                  <a:cubicBezTo>
                    <a:pt x="44824" y="277906"/>
                    <a:pt x="46509" y="259034"/>
                    <a:pt x="53789" y="242047"/>
                  </a:cubicBezTo>
                  <a:cubicBezTo>
                    <a:pt x="60155" y="227192"/>
                    <a:pt x="71718" y="215153"/>
                    <a:pt x="80683" y="201706"/>
                  </a:cubicBezTo>
                  <a:cubicBezTo>
                    <a:pt x="85165" y="188259"/>
                    <a:pt x="87791" y="174042"/>
                    <a:pt x="94130" y="161364"/>
                  </a:cubicBezTo>
                  <a:cubicBezTo>
                    <a:pt x="101357" y="146909"/>
                    <a:pt x="109596" y="132451"/>
                    <a:pt x="121024" y="121023"/>
                  </a:cubicBezTo>
                  <a:cubicBezTo>
                    <a:pt x="143974" y="98073"/>
                    <a:pt x="171630" y="88885"/>
                    <a:pt x="201706" y="80682"/>
                  </a:cubicBezTo>
                  <a:cubicBezTo>
                    <a:pt x="237366" y="70957"/>
                    <a:pt x="309283" y="53788"/>
                    <a:pt x="309283" y="53788"/>
                  </a:cubicBezTo>
                  <a:cubicBezTo>
                    <a:pt x="295836" y="44823"/>
                    <a:pt x="283397" y="34121"/>
                    <a:pt x="268942" y="26894"/>
                  </a:cubicBezTo>
                  <a:cubicBezTo>
                    <a:pt x="225911" y="5379"/>
                    <a:pt x="204394" y="21515"/>
                    <a:pt x="268942" y="0"/>
                  </a:cubicBezTo>
                  <a:cubicBezTo>
                    <a:pt x="273424" y="26894"/>
                    <a:pt x="276474" y="54066"/>
                    <a:pt x="282389" y="80682"/>
                  </a:cubicBezTo>
                  <a:cubicBezTo>
                    <a:pt x="285464" y="94519"/>
                    <a:pt x="294749" y="106890"/>
                    <a:pt x="295836" y="121023"/>
                  </a:cubicBezTo>
                  <a:cubicBezTo>
                    <a:pt x="299274" y="165715"/>
                    <a:pt x="295836" y="210670"/>
                    <a:pt x="295836" y="255494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OM"/>
            </a:p>
          </p:txBody>
        </p:sp>
      </p:grpSp>
      <p:grpSp>
        <p:nvGrpSpPr>
          <p:cNvPr id="45" name="مجموعة 44"/>
          <p:cNvGrpSpPr/>
          <p:nvPr/>
        </p:nvGrpSpPr>
        <p:grpSpPr>
          <a:xfrm>
            <a:off x="1592309" y="2526617"/>
            <a:ext cx="4910240" cy="2212455"/>
            <a:chOff x="1592309" y="2526617"/>
            <a:chExt cx="4910240" cy="2212455"/>
          </a:xfrm>
        </p:grpSpPr>
        <p:sp>
          <p:nvSpPr>
            <p:cNvPr id="20" name="مربع نص 19"/>
            <p:cNvSpPr txBox="1"/>
            <p:nvPr/>
          </p:nvSpPr>
          <p:spPr>
            <a:xfrm rot="18114134">
              <a:off x="1189911" y="3636477"/>
              <a:ext cx="162041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 smtClean="0">
                  <a:cs typeface="AGA Battouta Regular" pitchFamily="2" charset="-78"/>
                </a:rPr>
                <a:t>توف</a:t>
              </a:r>
              <a:r>
                <a:rPr lang="ar-OM" sz="3200" dirty="0" smtClean="0">
                  <a:cs typeface="AGA Battouta Regular" pitchFamily="2" charset="-78"/>
                </a:rPr>
                <a:t>ت</a:t>
              </a:r>
              <a:r>
                <a:rPr lang="ar-SA" sz="3200" dirty="0" smtClean="0">
                  <a:cs typeface="AGA Battouta Regular" pitchFamily="2" charset="-78"/>
                </a:rPr>
                <a:t> </a:t>
              </a:r>
              <a:r>
                <a:rPr lang="ar-SA" sz="3200" dirty="0" smtClean="0">
                  <a:cs typeface="AGA Battouta Regular" pitchFamily="2" charset="-78"/>
                </a:rPr>
                <a:t>سنة</a:t>
              </a:r>
              <a:endParaRPr lang="ar-OM" sz="3200" dirty="0">
                <a:cs typeface="AGA Battouta Regular" pitchFamily="2" charset="-78"/>
              </a:endParaRPr>
            </a:p>
          </p:txBody>
        </p:sp>
        <p:sp>
          <p:nvSpPr>
            <p:cNvPr id="21" name="شكل حر 20"/>
            <p:cNvSpPr/>
            <p:nvPr/>
          </p:nvSpPr>
          <p:spPr>
            <a:xfrm>
              <a:off x="1592309" y="2526617"/>
              <a:ext cx="4910240" cy="1834995"/>
            </a:xfrm>
            <a:custGeom>
              <a:avLst/>
              <a:gdLst>
                <a:gd name="connsiteX0" fmla="*/ 4808491 w 4910240"/>
                <a:gd name="connsiteY0" fmla="*/ 28324 h 1834995"/>
                <a:gd name="connsiteX1" fmla="*/ 4337844 w 4910240"/>
                <a:gd name="connsiteY1" fmla="*/ 216583 h 1834995"/>
                <a:gd name="connsiteX2" fmla="*/ 4257162 w 4910240"/>
                <a:gd name="connsiteY2" fmla="*/ 230030 h 1834995"/>
                <a:gd name="connsiteX3" fmla="*/ 4136138 w 4910240"/>
                <a:gd name="connsiteY3" fmla="*/ 270371 h 1834995"/>
                <a:gd name="connsiteX4" fmla="*/ 4068903 w 4910240"/>
                <a:gd name="connsiteY4" fmla="*/ 297265 h 1834995"/>
                <a:gd name="connsiteX5" fmla="*/ 3934432 w 4910240"/>
                <a:gd name="connsiteY5" fmla="*/ 310712 h 1834995"/>
                <a:gd name="connsiteX6" fmla="*/ 2777985 w 4910240"/>
                <a:gd name="connsiteY6" fmla="*/ 324159 h 1834995"/>
                <a:gd name="connsiteX7" fmla="*/ 2414915 w 4910240"/>
                <a:gd name="connsiteY7" fmla="*/ 337607 h 1834995"/>
                <a:gd name="connsiteX8" fmla="*/ 2186315 w 4910240"/>
                <a:gd name="connsiteY8" fmla="*/ 351054 h 1834995"/>
                <a:gd name="connsiteX9" fmla="*/ 1433279 w 4910240"/>
                <a:gd name="connsiteY9" fmla="*/ 364501 h 1834995"/>
                <a:gd name="connsiteX10" fmla="*/ 1352597 w 4910240"/>
                <a:gd name="connsiteY10" fmla="*/ 377948 h 1834995"/>
                <a:gd name="connsiteX11" fmla="*/ 1245020 w 4910240"/>
                <a:gd name="connsiteY11" fmla="*/ 391395 h 1834995"/>
                <a:gd name="connsiteX12" fmla="*/ 1164338 w 4910240"/>
                <a:gd name="connsiteY12" fmla="*/ 418289 h 1834995"/>
                <a:gd name="connsiteX13" fmla="*/ 1083656 w 4910240"/>
                <a:gd name="connsiteY13" fmla="*/ 458630 h 1834995"/>
                <a:gd name="connsiteX14" fmla="*/ 976079 w 4910240"/>
                <a:gd name="connsiteY14" fmla="*/ 485524 h 1834995"/>
                <a:gd name="connsiteX15" fmla="*/ 922291 w 4910240"/>
                <a:gd name="connsiteY15" fmla="*/ 498971 h 1834995"/>
                <a:gd name="connsiteX16" fmla="*/ 841609 w 4910240"/>
                <a:gd name="connsiteY16" fmla="*/ 512418 h 1834995"/>
                <a:gd name="connsiteX17" fmla="*/ 801267 w 4910240"/>
                <a:gd name="connsiteY17" fmla="*/ 525865 h 1834995"/>
                <a:gd name="connsiteX18" fmla="*/ 626456 w 4910240"/>
                <a:gd name="connsiteY18" fmla="*/ 552759 h 1834995"/>
                <a:gd name="connsiteX19" fmla="*/ 532326 w 4910240"/>
                <a:gd name="connsiteY19" fmla="*/ 593101 h 1834995"/>
                <a:gd name="connsiteX20" fmla="*/ 505432 w 4910240"/>
                <a:gd name="connsiteY20" fmla="*/ 633442 h 1834995"/>
                <a:gd name="connsiteX21" fmla="*/ 465091 w 4910240"/>
                <a:gd name="connsiteY21" fmla="*/ 646889 h 1834995"/>
                <a:gd name="connsiteX22" fmla="*/ 384409 w 4910240"/>
                <a:gd name="connsiteY22" fmla="*/ 700677 h 1834995"/>
                <a:gd name="connsiteX23" fmla="*/ 344067 w 4910240"/>
                <a:gd name="connsiteY23" fmla="*/ 727571 h 1834995"/>
                <a:gd name="connsiteX24" fmla="*/ 303726 w 4910240"/>
                <a:gd name="connsiteY24" fmla="*/ 754465 h 1834995"/>
                <a:gd name="connsiteX25" fmla="*/ 249938 w 4910240"/>
                <a:gd name="connsiteY25" fmla="*/ 835148 h 1834995"/>
                <a:gd name="connsiteX26" fmla="*/ 223044 w 4910240"/>
                <a:gd name="connsiteY26" fmla="*/ 875489 h 1834995"/>
                <a:gd name="connsiteX27" fmla="*/ 196150 w 4910240"/>
                <a:gd name="connsiteY27" fmla="*/ 1077195 h 1834995"/>
                <a:gd name="connsiteX28" fmla="*/ 155809 w 4910240"/>
                <a:gd name="connsiteY28" fmla="*/ 1171324 h 1834995"/>
                <a:gd name="connsiteX29" fmla="*/ 128915 w 4910240"/>
                <a:gd name="connsiteY29" fmla="*/ 1211665 h 1834995"/>
                <a:gd name="connsiteX30" fmla="*/ 88573 w 4910240"/>
                <a:gd name="connsiteY30" fmla="*/ 1238559 h 1834995"/>
                <a:gd name="connsiteX31" fmla="*/ 48232 w 4910240"/>
                <a:gd name="connsiteY31" fmla="*/ 1305795 h 1834995"/>
                <a:gd name="connsiteX32" fmla="*/ 7891 w 4910240"/>
                <a:gd name="connsiteY32" fmla="*/ 1440265 h 1834995"/>
                <a:gd name="connsiteX33" fmla="*/ 21338 w 4910240"/>
                <a:gd name="connsiteY33" fmla="*/ 1816783 h 1834995"/>
                <a:gd name="connsiteX34" fmla="*/ 75126 w 4910240"/>
                <a:gd name="connsiteY34" fmla="*/ 1830230 h 1834995"/>
                <a:gd name="connsiteX35" fmla="*/ 599562 w 4910240"/>
                <a:gd name="connsiteY35" fmla="*/ 1803336 h 1834995"/>
                <a:gd name="connsiteX36" fmla="*/ 639903 w 4910240"/>
                <a:gd name="connsiteY36" fmla="*/ 1762995 h 1834995"/>
                <a:gd name="connsiteX37" fmla="*/ 693691 w 4910240"/>
                <a:gd name="connsiteY37" fmla="*/ 1682312 h 1834995"/>
                <a:gd name="connsiteX38" fmla="*/ 734032 w 4910240"/>
                <a:gd name="connsiteY38" fmla="*/ 1332689 h 1834995"/>
                <a:gd name="connsiteX39" fmla="*/ 787820 w 4910240"/>
                <a:gd name="connsiteY39" fmla="*/ 1252007 h 1834995"/>
                <a:gd name="connsiteX40" fmla="*/ 868503 w 4910240"/>
                <a:gd name="connsiteY40" fmla="*/ 1144430 h 1834995"/>
                <a:gd name="connsiteX41" fmla="*/ 881950 w 4910240"/>
                <a:gd name="connsiteY41" fmla="*/ 1104089 h 1834995"/>
                <a:gd name="connsiteX42" fmla="*/ 895397 w 4910240"/>
                <a:gd name="connsiteY42" fmla="*/ 1050301 h 1834995"/>
                <a:gd name="connsiteX43" fmla="*/ 976079 w 4910240"/>
                <a:gd name="connsiteY43" fmla="*/ 996512 h 1834995"/>
                <a:gd name="connsiteX44" fmla="*/ 1056762 w 4910240"/>
                <a:gd name="connsiteY44" fmla="*/ 929277 h 1834995"/>
                <a:gd name="connsiteX45" fmla="*/ 1083656 w 4910240"/>
                <a:gd name="connsiteY45" fmla="*/ 888936 h 1834995"/>
                <a:gd name="connsiteX46" fmla="*/ 1070209 w 4910240"/>
                <a:gd name="connsiteY46" fmla="*/ 741018 h 1834995"/>
                <a:gd name="connsiteX47" fmla="*/ 1043315 w 4910240"/>
                <a:gd name="connsiteY47" fmla="*/ 700677 h 1834995"/>
                <a:gd name="connsiteX48" fmla="*/ 976079 w 4910240"/>
                <a:gd name="connsiteY48" fmla="*/ 646889 h 1834995"/>
                <a:gd name="connsiteX49" fmla="*/ 949185 w 4910240"/>
                <a:gd name="connsiteY49" fmla="*/ 606548 h 1834995"/>
                <a:gd name="connsiteX50" fmla="*/ 868503 w 4910240"/>
                <a:gd name="connsiteY50" fmla="*/ 566207 h 1834995"/>
                <a:gd name="connsiteX51" fmla="*/ 841609 w 4910240"/>
                <a:gd name="connsiteY51" fmla="*/ 525865 h 1834995"/>
                <a:gd name="connsiteX52" fmla="*/ 801267 w 4910240"/>
                <a:gd name="connsiteY52" fmla="*/ 512418 h 183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910240" h="1834995">
                  <a:moveTo>
                    <a:pt x="4808491" y="28324"/>
                  </a:moveTo>
                  <a:cubicBezTo>
                    <a:pt x="4591538" y="82562"/>
                    <a:pt x="4910240" y="0"/>
                    <a:pt x="4337844" y="216583"/>
                  </a:cubicBezTo>
                  <a:cubicBezTo>
                    <a:pt x="4312343" y="226232"/>
                    <a:pt x="4283506" y="223005"/>
                    <a:pt x="4257162" y="230030"/>
                  </a:cubicBezTo>
                  <a:cubicBezTo>
                    <a:pt x="4216074" y="240987"/>
                    <a:pt x="4176184" y="256069"/>
                    <a:pt x="4136138" y="270371"/>
                  </a:cubicBezTo>
                  <a:cubicBezTo>
                    <a:pt x="4113406" y="278489"/>
                    <a:pt x="4092572" y="292531"/>
                    <a:pt x="4068903" y="297265"/>
                  </a:cubicBezTo>
                  <a:cubicBezTo>
                    <a:pt x="4024731" y="306099"/>
                    <a:pt x="3979469" y="309774"/>
                    <a:pt x="3934432" y="310712"/>
                  </a:cubicBezTo>
                  <a:lnTo>
                    <a:pt x="2777985" y="324159"/>
                  </a:lnTo>
                  <a:lnTo>
                    <a:pt x="2414915" y="337607"/>
                  </a:lnTo>
                  <a:cubicBezTo>
                    <a:pt x="2338662" y="341073"/>
                    <a:pt x="2262618" y="348964"/>
                    <a:pt x="2186315" y="351054"/>
                  </a:cubicBezTo>
                  <a:lnTo>
                    <a:pt x="1433279" y="364501"/>
                  </a:lnTo>
                  <a:cubicBezTo>
                    <a:pt x="1406385" y="368983"/>
                    <a:pt x="1379588" y="374092"/>
                    <a:pt x="1352597" y="377948"/>
                  </a:cubicBezTo>
                  <a:cubicBezTo>
                    <a:pt x="1316822" y="383059"/>
                    <a:pt x="1280356" y="383823"/>
                    <a:pt x="1245020" y="391395"/>
                  </a:cubicBezTo>
                  <a:cubicBezTo>
                    <a:pt x="1217301" y="397335"/>
                    <a:pt x="1187926" y="402564"/>
                    <a:pt x="1164338" y="418289"/>
                  </a:cubicBezTo>
                  <a:cubicBezTo>
                    <a:pt x="1121969" y="446535"/>
                    <a:pt x="1130764" y="445783"/>
                    <a:pt x="1083656" y="458630"/>
                  </a:cubicBezTo>
                  <a:cubicBezTo>
                    <a:pt x="1047996" y="468355"/>
                    <a:pt x="1011938" y="476559"/>
                    <a:pt x="976079" y="485524"/>
                  </a:cubicBezTo>
                  <a:cubicBezTo>
                    <a:pt x="958150" y="490006"/>
                    <a:pt x="940521" y="495933"/>
                    <a:pt x="922291" y="498971"/>
                  </a:cubicBezTo>
                  <a:cubicBezTo>
                    <a:pt x="895397" y="503453"/>
                    <a:pt x="868225" y="506503"/>
                    <a:pt x="841609" y="512418"/>
                  </a:cubicBezTo>
                  <a:cubicBezTo>
                    <a:pt x="827772" y="515493"/>
                    <a:pt x="815104" y="522790"/>
                    <a:pt x="801267" y="525865"/>
                  </a:cubicBezTo>
                  <a:cubicBezTo>
                    <a:pt x="767683" y="533328"/>
                    <a:pt x="656483" y="548469"/>
                    <a:pt x="626456" y="552759"/>
                  </a:cubicBezTo>
                  <a:cubicBezTo>
                    <a:pt x="598433" y="562101"/>
                    <a:pt x="554479" y="574641"/>
                    <a:pt x="532326" y="593101"/>
                  </a:cubicBezTo>
                  <a:cubicBezTo>
                    <a:pt x="519910" y="603447"/>
                    <a:pt x="518052" y="623346"/>
                    <a:pt x="505432" y="633442"/>
                  </a:cubicBezTo>
                  <a:cubicBezTo>
                    <a:pt x="494364" y="642297"/>
                    <a:pt x="477482" y="640005"/>
                    <a:pt x="465091" y="646889"/>
                  </a:cubicBezTo>
                  <a:cubicBezTo>
                    <a:pt x="436836" y="662586"/>
                    <a:pt x="411303" y="682748"/>
                    <a:pt x="384409" y="700677"/>
                  </a:cubicBezTo>
                  <a:lnTo>
                    <a:pt x="344067" y="727571"/>
                  </a:lnTo>
                  <a:lnTo>
                    <a:pt x="303726" y="754465"/>
                  </a:lnTo>
                  <a:lnTo>
                    <a:pt x="249938" y="835148"/>
                  </a:lnTo>
                  <a:lnTo>
                    <a:pt x="223044" y="875489"/>
                  </a:lnTo>
                  <a:cubicBezTo>
                    <a:pt x="214642" y="959507"/>
                    <a:pt x="214718" y="1002924"/>
                    <a:pt x="196150" y="1077195"/>
                  </a:cubicBezTo>
                  <a:cubicBezTo>
                    <a:pt x="187769" y="1110719"/>
                    <a:pt x="172913" y="1141392"/>
                    <a:pt x="155809" y="1171324"/>
                  </a:cubicBezTo>
                  <a:cubicBezTo>
                    <a:pt x="147791" y="1185356"/>
                    <a:pt x="140343" y="1200237"/>
                    <a:pt x="128915" y="1211665"/>
                  </a:cubicBezTo>
                  <a:cubicBezTo>
                    <a:pt x="117487" y="1223093"/>
                    <a:pt x="102020" y="1229594"/>
                    <a:pt x="88573" y="1238559"/>
                  </a:cubicBezTo>
                  <a:cubicBezTo>
                    <a:pt x="75126" y="1260971"/>
                    <a:pt x="59047" y="1282001"/>
                    <a:pt x="48232" y="1305795"/>
                  </a:cubicBezTo>
                  <a:cubicBezTo>
                    <a:pt x="30044" y="1345809"/>
                    <a:pt x="18728" y="1396917"/>
                    <a:pt x="7891" y="1440265"/>
                  </a:cubicBezTo>
                  <a:cubicBezTo>
                    <a:pt x="12373" y="1565771"/>
                    <a:pt x="0" y="1693023"/>
                    <a:pt x="21338" y="1816783"/>
                  </a:cubicBezTo>
                  <a:cubicBezTo>
                    <a:pt x="24478" y="1834995"/>
                    <a:pt x="56650" y="1830660"/>
                    <a:pt x="75126" y="1830230"/>
                  </a:cubicBezTo>
                  <a:cubicBezTo>
                    <a:pt x="250120" y="1826160"/>
                    <a:pt x="424750" y="1812301"/>
                    <a:pt x="599562" y="1803336"/>
                  </a:cubicBezTo>
                  <a:cubicBezTo>
                    <a:pt x="613009" y="1789889"/>
                    <a:pt x="628850" y="1778470"/>
                    <a:pt x="639903" y="1762995"/>
                  </a:cubicBezTo>
                  <a:cubicBezTo>
                    <a:pt x="721317" y="1649015"/>
                    <a:pt x="621727" y="1754279"/>
                    <a:pt x="693691" y="1682312"/>
                  </a:cubicBezTo>
                  <a:cubicBezTo>
                    <a:pt x="698714" y="1601942"/>
                    <a:pt x="700218" y="1422859"/>
                    <a:pt x="734032" y="1332689"/>
                  </a:cubicBezTo>
                  <a:cubicBezTo>
                    <a:pt x="745381" y="1302424"/>
                    <a:pt x="764964" y="1274863"/>
                    <a:pt x="787820" y="1252007"/>
                  </a:cubicBezTo>
                  <a:cubicBezTo>
                    <a:pt x="819678" y="1220149"/>
                    <a:pt x="853298" y="1190046"/>
                    <a:pt x="868503" y="1144430"/>
                  </a:cubicBezTo>
                  <a:cubicBezTo>
                    <a:pt x="872985" y="1130983"/>
                    <a:pt x="878056" y="1117718"/>
                    <a:pt x="881950" y="1104089"/>
                  </a:cubicBezTo>
                  <a:cubicBezTo>
                    <a:pt x="887027" y="1086319"/>
                    <a:pt x="886228" y="1066347"/>
                    <a:pt x="895397" y="1050301"/>
                  </a:cubicBezTo>
                  <a:cubicBezTo>
                    <a:pt x="925987" y="996768"/>
                    <a:pt x="932435" y="1018334"/>
                    <a:pt x="976079" y="996512"/>
                  </a:cubicBezTo>
                  <a:cubicBezTo>
                    <a:pt x="1006300" y="981402"/>
                    <a:pt x="1035520" y="954767"/>
                    <a:pt x="1056762" y="929277"/>
                  </a:cubicBezTo>
                  <a:cubicBezTo>
                    <a:pt x="1067108" y="916862"/>
                    <a:pt x="1074691" y="902383"/>
                    <a:pt x="1083656" y="888936"/>
                  </a:cubicBezTo>
                  <a:cubicBezTo>
                    <a:pt x="1079174" y="839630"/>
                    <a:pt x="1080583" y="789428"/>
                    <a:pt x="1070209" y="741018"/>
                  </a:cubicBezTo>
                  <a:cubicBezTo>
                    <a:pt x="1066823" y="725215"/>
                    <a:pt x="1053411" y="713297"/>
                    <a:pt x="1043315" y="700677"/>
                  </a:cubicBezTo>
                  <a:cubicBezTo>
                    <a:pt x="1021418" y="673306"/>
                    <a:pt x="1006031" y="666857"/>
                    <a:pt x="976079" y="646889"/>
                  </a:cubicBezTo>
                  <a:cubicBezTo>
                    <a:pt x="967114" y="633442"/>
                    <a:pt x="960613" y="617976"/>
                    <a:pt x="949185" y="606548"/>
                  </a:cubicBezTo>
                  <a:cubicBezTo>
                    <a:pt x="923118" y="580481"/>
                    <a:pt x="901313" y="577144"/>
                    <a:pt x="868503" y="566207"/>
                  </a:cubicBezTo>
                  <a:cubicBezTo>
                    <a:pt x="859538" y="552760"/>
                    <a:pt x="854229" y="535961"/>
                    <a:pt x="841609" y="525865"/>
                  </a:cubicBezTo>
                  <a:cubicBezTo>
                    <a:pt x="830540" y="517010"/>
                    <a:pt x="801267" y="512418"/>
                    <a:pt x="801267" y="512418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OM"/>
            </a:p>
          </p:txBody>
        </p:sp>
      </p:grpSp>
      <p:sp>
        <p:nvSpPr>
          <p:cNvPr id="22" name="مستطيل مستدير الزوايا 21"/>
          <p:cNvSpPr/>
          <p:nvPr/>
        </p:nvSpPr>
        <p:spPr>
          <a:xfrm>
            <a:off x="928662" y="2928934"/>
            <a:ext cx="642942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sz="2800" dirty="0" smtClean="0"/>
              <a:t>10</a:t>
            </a:r>
            <a:r>
              <a:rPr lang="ar-SA" dirty="0" smtClean="0"/>
              <a:t>+</a:t>
            </a:r>
            <a:endParaRPr lang="ar-SA" dirty="0" smtClean="0"/>
          </a:p>
          <a:p>
            <a:pPr algn="ctr"/>
            <a:r>
              <a:rPr lang="ar-OM" sz="2800" dirty="0" smtClean="0"/>
              <a:t>25</a:t>
            </a:r>
            <a:r>
              <a:rPr lang="ar-SA" sz="1400" dirty="0" smtClean="0"/>
              <a:t>+</a:t>
            </a:r>
            <a:endParaRPr lang="ar-SA" sz="1400" dirty="0" smtClean="0"/>
          </a:p>
          <a:p>
            <a:pPr algn="ctr"/>
            <a:r>
              <a:rPr lang="ar-OM" sz="2800" dirty="0" smtClean="0"/>
              <a:t>23</a:t>
            </a:r>
            <a:endParaRPr lang="ar-OM" sz="2800" dirty="0"/>
          </a:p>
        </p:txBody>
      </p:sp>
      <p:grpSp>
        <p:nvGrpSpPr>
          <p:cNvPr id="37" name="مجموعة 36"/>
          <p:cNvGrpSpPr/>
          <p:nvPr/>
        </p:nvGrpSpPr>
        <p:grpSpPr>
          <a:xfrm>
            <a:off x="285720" y="4643446"/>
            <a:ext cx="2000264" cy="1214446"/>
            <a:chOff x="214282" y="4714884"/>
            <a:chExt cx="2000264" cy="1214446"/>
          </a:xfrm>
        </p:grpSpPr>
        <p:pic>
          <p:nvPicPr>
            <p:cNvPr id="23" name="Picture 5" descr="cutecolorsschool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4714884"/>
              <a:ext cx="2000264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مستطيل 23"/>
            <p:cNvSpPr/>
            <p:nvPr/>
          </p:nvSpPr>
          <p:spPr>
            <a:xfrm>
              <a:off x="785786" y="4786322"/>
              <a:ext cx="1000132" cy="5000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OM" sz="4000" dirty="0" smtClean="0">
                  <a:cs typeface="AGA Battouta Regular" pitchFamily="2" charset="-78"/>
                </a:rPr>
                <a:t>58</a:t>
              </a:r>
              <a:endParaRPr lang="ar-OM" sz="4000" dirty="0">
                <a:cs typeface="AGA Battouta Regular" pitchFamily="2" charset="-78"/>
              </a:endParaRPr>
            </a:p>
          </p:txBody>
        </p:sp>
      </p:grpSp>
      <p:sp>
        <p:nvSpPr>
          <p:cNvPr id="25" name="مربع نص 24"/>
          <p:cNvSpPr txBox="1"/>
          <p:nvPr/>
        </p:nvSpPr>
        <p:spPr>
          <a:xfrm>
            <a:off x="571472" y="5429264"/>
            <a:ext cx="11430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cs typeface="AL-Hosam" pitchFamily="2" charset="-78"/>
              </a:rPr>
              <a:t>للهجرة</a:t>
            </a:r>
            <a:endParaRPr lang="ar-OM" sz="2400" b="1" dirty="0">
              <a:cs typeface="AL-Hosam" pitchFamily="2" charset="-78"/>
            </a:endParaRPr>
          </a:p>
        </p:txBody>
      </p:sp>
      <p:grpSp>
        <p:nvGrpSpPr>
          <p:cNvPr id="44" name="مجموعة 43"/>
          <p:cNvGrpSpPr/>
          <p:nvPr/>
        </p:nvGrpSpPr>
        <p:grpSpPr>
          <a:xfrm>
            <a:off x="4871819" y="2594057"/>
            <a:ext cx="1735526" cy="2204487"/>
            <a:chOff x="4908176" y="2581835"/>
            <a:chExt cx="1735526" cy="1847297"/>
          </a:xfrm>
        </p:grpSpPr>
        <p:sp>
          <p:nvSpPr>
            <p:cNvPr id="18" name="تمرير عمودي 17"/>
            <p:cNvSpPr/>
            <p:nvPr/>
          </p:nvSpPr>
          <p:spPr>
            <a:xfrm>
              <a:off x="4908176" y="3000372"/>
              <a:ext cx="1735526" cy="1428760"/>
            </a:xfrm>
            <a:prstGeom prst="verticalScroll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OM" sz="2000" b="1" dirty="0" smtClean="0">
                  <a:cs typeface="AL-Hosam" pitchFamily="2" charset="-78"/>
                </a:rPr>
                <a:t>اخذ عنها الكثير من الصحابة والتابعين العلم ومنهم </a:t>
              </a:r>
              <a:endParaRPr lang="ar-OM" sz="2000" b="1" dirty="0">
                <a:cs typeface="AL-Hosam" pitchFamily="2" charset="-78"/>
              </a:endParaRPr>
            </a:p>
          </p:txBody>
        </p:sp>
        <p:sp>
          <p:nvSpPr>
            <p:cNvPr id="26" name="شكل حر 25"/>
            <p:cNvSpPr/>
            <p:nvPr/>
          </p:nvSpPr>
          <p:spPr>
            <a:xfrm>
              <a:off x="6037729" y="2581835"/>
              <a:ext cx="309283" cy="593556"/>
            </a:xfrm>
            <a:custGeom>
              <a:avLst/>
              <a:gdLst>
                <a:gd name="connsiteX0" fmla="*/ 309283 w 309283"/>
                <a:gd name="connsiteY0" fmla="*/ 0 h 593556"/>
                <a:gd name="connsiteX1" fmla="*/ 282389 w 309283"/>
                <a:gd name="connsiteY1" fmla="*/ 40341 h 593556"/>
                <a:gd name="connsiteX2" fmla="*/ 228600 w 309283"/>
                <a:gd name="connsiteY2" fmla="*/ 147918 h 593556"/>
                <a:gd name="connsiteX3" fmla="*/ 188259 w 309283"/>
                <a:gd name="connsiteY3" fmla="*/ 188259 h 593556"/>
                <a:gd name="connsiteX4" fmla="*/ 174812 w 309283"/>
                <a:gd name="connsiteY4" fmla="*/ 228600 h 593556"/>
                <a:gd name="connsiteX5" fmla="*/ 147918 w 309283"/>
                <a:gd name="connsiteY5" fmla="*/ 282389 h 593556"/>
                <a:gd name="connsiteX6" fmla="*/ 134471 w 309283"/>
                <a:gd name="connsiteY6" fmla="*/ 336177 h 593556"/>
                <a:gd name="connsiteX7" fmla="*/ 107577 w 309283"/>
                <a:gd name="connsiteY7" fmla="*/ 376518 h 593556"/>
                <a:gd name="connsiteX8" fmla="*/ 94130 w 309283"/>
                <a:gd name="connsiteY8" fmla="*/ 416859 h 593556"/>
                <a:gd name="connsiteX9" fmla="*/ 107577 w 309283"/>
                <a:gd name="connsiteY9" fmla="*/ 578224 h 593556"/>
                <a:gd name="connsiteX10" fmla="*/ 134471 w 309283"/>
                <a:gd name="connsiteY10" fmla="*/ 537883 h 593556"/>
                <a:gd name="connsiteX11" fmla="*/ 67236 w 309283"/>
                <a:gd name="connsiteY11" fmla="*/ 591671 h 593556"/>
                <a:gd name="connsiteX12" fmla="*/ 0 w 309283"/>
                <a:gd name="connsiteY12" fmla="*/ 537883 h 593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9283" h="593556">
                  <a:moveTo>
                    <a:pt x="309283" y="0"/>
                  </a:moveTo>
                  <a:cubicBezTo>
                    <a:pt x="300318" y="13447"/>
                    <a:pt x="290128" y="26153"/>
                    <a:pt x="282389" y="40341"/>
                  </a:cubicBezTo>
                  <a:cubicBezTo>
                    <a:pt x="263191" y="75537"/>
                    <a:pt x="250124" y="114094"/>
                    <a:pt x="228600" y="147918"/>
                  </a:cubicBezTo>
                  <a:cubicBezTo>
                    <a:pt x="218390" y="163962"/>
                    <a:pt x="201706" y="174812"/>
                    <a:pt x="188259" y="188259"/>
                  </a:cubicBezTo>
                  <a:cubicBezTo>
                    <a:pt x="183777" y="201706"/>
                    <a:pt x="180396" y="215572"/>
                    <a:pt x="174812" y="228600"/>
                  </a:cubicBezTo>
                  <a:cubicBezTo>
                    <a:pt x="166916" y="247025"/>
                    <a:pt x="154957" y="263619"/>
                    <a:pt x="147918" y="282389"/>
                  </a:cubicBezTo>
                  <a:cubicBezTo>
                    <a:pt x="141429" y="299693"/>
                    <a:pt x="141751" y="319190"/>
                    <a:pt x="134471" y="336177"/>
                  </a:cubicBezTo>
                  <a:cubicBezTo>
                    <a:pt x="128105" y="351032"/>
                    <a:pt x="114805" y="362063"/>
                    <a:pt x="107577" y="376518"/>
                  </a:cubicBezTo>
                  <a:cubicBezTo>
                    <a:pt x="101238" y="389196"/>
                    <a:pt x="98612" y="403412"/>
                    <a:pt x="94130" y="416859"/>
                  </a:cubicBezTo>
                  <a:cubicBezTo>
                    <a:pt x="98612" y="470647"/>
                    <a:pt x="90509" y="527019"/>
                    <a:pt x="107577" y="578224"/>
                  </a:cubicBezTo>
                  <a:cubicBezTo>
                    <a:pt x="112688" y="593556"/>
                    <a:pt x="143436" y="524436"/>
                    <a:pt x="134471" y="537883"/>
                  </a:cubicBezTo>
                  <a:cubicBezTo>
                    <a:pt x="99714" y="590018"/>
                    <a:pt x="122909" y="573113"/>
                    <a:pt x="67236" y="591671"/>
                  </a:cubicBezTo>
                  <a:cubicBezTo>
                    <a:pt x="19808" y="544243"/>
                    <a:pt x="43904" y="559834"/>
                    <a:pt x="0" y="53788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OM"/>
            </a:p>
          </p:txBody>
        </p:sp>
      </p:grpSp>
      <p:grpSp>
        <p:nvGrpSpPr>
          <p:cNvPr id="38" name="مجموعة 37"/>
          <p:cNvGrpSpPr/>
          <p:nvPr/>
        </p:nvGrpSpPr>
        <p:grpSpPr>
          <a:xfrm>
            <a:off x="3071802" y="5500702"/>
            <a:ext cx="1714512" cy="1357298"/>
            <a:chOff x="3071802" y="5500702"/>
            <a:chExt cx="1571636" cy="1357298"/>
          </a:xfrm>
        </p:grpSpPr>
        <p:pic>
          <p:nvPicPr>
            <p:cNvPr id="28" name="Picture 4" descr="BUSI156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071802" y="5500702"/>
              <a:ext cx="1571636" cy="1357298"/>
            </a:xfrm>
            <a:prstGeom prst="rect">
              <a:avLst/>
            </a:prstGeom>
            <a:noFill/>
            <a:ln/>
          </p:spPr>
        </p:pic>
        <p:sp>
          <p:nvSpPr>
            <p:cNvPr id="29" name="مربع نص 28"/>
            <p:cNvSpPr txBox="1"/>
            <p:nvPr/>
          </p:nvSpPr>
          <p:spPr>
            <a:xfrm>
              <a:off x="3286116" y="5715016"/>
              <a:ext cx="1214446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OM" sz="4000" dirty="0" smtClean="0">
                  <a:solidFill>
                    <a:schemeClr val="bg1"/>
                  </a:solidFill>
                  <a:cs typeface="AGA Battouta Regular" pitchFamily="2" charset="-78"/>
                </a:rPr>
                <a:t>66</a:t>
              </a:r>
              <a:r>
                <a:rPr lang="ar-SA" sz="4000" dirty="0" smtClean="0">
                  <a:solidFill>
                    <a:schemeClr val="bg1"/>
                  </a:solidFill>
                  <a:cs typeface="AGA Battouta Regular" pitchFamily="2" charset="-78"/>
                </a:rPr>
                <a:t>سنة</a:t>
              </a:r>
              <a:r>
                <a:rPr lang="ar-SA" sz="2800" dirty="0" smtClean="0">
                  <a:solidFill>
                    <a:schemeClr val="bg1"/>
                  </a:solidFill>
                </a:rPr>
                <a:t> </a:t>
              </a:r>
              <a:endParaRPr lang="ar-OM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مجموعة 45"/>
          <p:cNvGrpSpPr/>
          <p:nvPr/>
        </p:nvGrpSpPr>
        <p:grpSpPr>
          <a:xfrm>
            <a:off x="2214546" y="4786322"/>
            <a:ext cx="1857388" cy="785818"/>
            <a:chOff x="2214546" y="4786322"/>
            <a:chExt cx="1857388" cy="785818"/>
          </a:xfrm>
        </p:grpSpPr>
        <p:sp>
          <p:nvSpPr>
            <p:cNvPr id="27" name="سهم مسنن إلى اليمين 26"/>
            <p:cNvSpPr/>
            <p:nvPr/>
          </p:nvSpPr>
          <p:spPr>
            <a:xfrm>
              <a:off x="2214546" y="4786322"/>
              <a:ext cx="1714512" cy="571504"/>
            </a:xfrm>
            <a:prstGeom prst="notched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b="1" dirty="0" smtClean="0"/>
                <a:t>وله</a:t>
              </a:r>
              <a:r>
                <a:rPr lang="ar-OM" sz="2000" b="1" dirty="0" smtClean="0"/>
                <a:t>ا</a:t>
              </a:r>
              <a:r>
                <a:rPr lang="ar-SA" sz="2000" b="1" dirty="0" smtClean="0"/>
                <a:t> </a:t>
              </a:r>
              <a:r>
                <a:rPr lang="ar-SA" sz="2000" b="1" dirty="0" smtClean="0"/>
                <a:t>من العمر</a:t>
              </a:r>
              <a:endParaRPr lang="ar-OM" sz="2000" b="1" dirty="0"/>
            </a:p>
          </p:txBody>
        </p:sp>
        <p:sp>
          <p:nvSpPr>
            <p:cNvPr id="30" name="سهم منحني إلى اليسار 29"/>
            <p:cNvSpPr/>
            <p:nvPr/>
          </p:nvSpPr>
          <p:spPr>
            <a:xfrm>
              <a:off x="3786182" y="5214950"/>
              <a:ext cx="285752" cy="357190"/>
            </a:xfrm>
            <a:prstGeom prst="curvedLef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OM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مجموعة 41"/>
          <p:cNvGrpSpPr/>
          <p:nvPr/>
        </p:nvGrpSpPr>
        <p:grpSpPr>
          <a:xfrm>
            <a:off x="142844" y="285728"/>
            <a:ext cx="4765332" cy="1868083"/>
            <a:chOff x="142844" y="285728"/>
            <a:chExt cx="4765332" cy="1868083"/>
          </a:xfrm>
        </p:grpSpPr>
        <p:sp>
          <p:nvSpPr>
            <p:cNvPr id="31" name="شكل حر 30"/>
            <p:cNvSpPr/>
            <p:nvPr/>
          </p:nvSpPr>
          <p:spPr>
            <a:xfrm>
              <a:off x="3079376" y="730356"/>
              <a:ext cx="1828800" cy="1423455"/>
            </a:xfrm>
            <a:custGeom>
              <a:avLst/>
              <a:gdLst>
                <a:gd name="connsiteX0" fmla="*/ 1828800 w 1828800"/>
                <a:gd name="connsiteY0" fmla="*/ 1421173 h 1423455"/>
                <a:gd name="connsiteX1" fmla="*/ 1331259 w 1828800"/>
                <a:gd name="connsiteY1" fmla="*/ 1407726 h 1423455"/>
                <a:gd name="connsiteX2" fmla="*/ 1264024 w 1828800"/>
                <a:gd name="connsiteY2" fmla="*/ 1367385 h 1423455"/>
                <a:gd name="connsiteX3" fmla="*/ 1210236 w 1828800"/>
                <a:gd name="connsiteY3" fmla="*/ 1327044 h 1423455"/>
                <a:gd name="connsiteX4" fmla="*/ 1116106 w 1828800"/>
                <a:gd name="connsiteY4" fmla="*/ 1286703 h 1423455"/>
                <a:gd name="connsiteX5" fmla="*/ 1035424 w 1828800"/>
                <a:gd name="connsiteY5" fmla="*/ 1206020 h 1423455"/>
                <a:gd name="connsiteX6" fmla="*/ 995083 w 1828800"/>
                <a:gd name="connsiteY6" fmla="*/ 1152232 h 1423455"/>
                <a:gd name="connsiteX7" fmla="*/ 954742 w 1828800"/>
                <a:gd name="connsiteY7" fmla="*/ 1125338 h 1423455"/>
                <a:gd name="connsiteX8" fmla="*/ 914400 w 1828800"/>
                <a:gd name="connsiteY8" fmla="*/ 1084997 h 1423455"/>
                <a:gd name="connsiteX9" fmla="*/ 833718 w 1828800"/>
                <a:gd name="connsiteY9" fmla="*/ 1031209 h 1423455"/>
                <a:gd name="connsiteX10" fmla="*/ 806824 w 1828800"/>
                <a:gd name="connsiteY10" fmla="*/ 990868 h 1423455"/>
                <a:gd name="connsiteX11" fmla="*/ 779930 w 1828800"/>
                <a:gd name="connsiteY11" fmla="*/ 963973 h 1423455"/>
                <a:gd name="connsiteX12" fmla="*/ 753036 w 1828800"/>
                <a:gd name="connsiteY12" fmla="*/ 883291 h 1423455"/>
                <a:gd name="connsiteX13" fmla="*/ 712695 w 1828800"/>
                <a:gd name="connsiteY13" fmla="*/ 789162 h 1423455"/>
                <a:gd name="connsiteX14" fmla="*/ 685800 w 1828800"/>
                <a:gd name="connsiteY14" fmla="*/ 735373 h 1423455"/>
                <a:gd name="connsiteX15" fmla="*/ 658906 w 1828800"/>
                <a:gd name="connsiteY15" fmla="*/ 668138 h 1423455"/>
                <a:gd name="connsiteX16" fmla="*/ 645459 w 1828800"/>
                <a:gd name="connsiteY16" fmla="*/ 627797 h 1423455"/>
                <a:gd name="connsiteX17" fmla="*/ 618565 w 1828800"/>
                <a:gd name="connsiteY17" fmla="*/ 587456 h 1423455"/>
                <a:gd name="connsiteX18" fmla="*/ 591671 w 1828800"/>
                <a:gd name="connsiteY18" fmla="*/ 493326 h 1423455"/>
                <a:gd name="connsiteX19" fmla="*/ 564777 w 1828800"/>
                <a:gd name="connsiteY19" fmla="*/ 372303 h 1423455"/>
                <a:gd name="connsiteX20" fmla="*/ 510989 w 1828800"/>
                <a:gd name="connsiteY20" fmla="*/ 291620 h 1423455"/>
                <a:gd name="connsiteX21" fmla="*/ 443753 w 1828800"/>
                <a:gd name="connsiteY21" fmla="*/ 237832 h 1423455"/>
                <a:gd name="connsiteX22" fmla="*/ 403412 w 1828800"/>
                <a:gd name="connsiteY22" fmla="*/ 210938 h 1423455"/>
                <a:gd name="connsiteX23" fmla="*/ 349624 w 1828800"/>
                <a:gd name="connsiteY23" fmla="*/ 143703 h 1423455"/>
                <a:gd name="connsiteX24" fmla="*/ 255495 w 1828800"/>
                <a:gd name="connsiteY24" fmla="*/ 36126 h 1423455"/>
                <a:gd name="connsiteX25" fmla="*/ 0 w 1828800"/>
                <a:gd name="connsiteY25" fmla="*/ 22679 h 142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28800" h="1423455">
                  <a:moveTo>
                    <a:pt x="1828800" y="1421173"/>
                  </a:moveTo>
                  <a:cubicBezTo>
                    <a:pt x="1662953" y="1416691"/>
                    <a:pt x="1496419" y="1423455"/>
                    <a:pt x="1331259" y="1407726"/>
                  </a:cubicBezTo>
                  <a:cubicBezTo>
                    <a:pt x="1305240" y="1405248"/>
                    <a:pt x="1285771" y="1381883"/>
                    <a:pt x="1264024" y="1367385"/>
                  </a:cubicBezTo>
                  <a:cubicBezTo>
                    <a:pt x="1245376" y="1354953"/>
                    <a:pt x="1229241" y="1338922"/>
                    <a:pt x="1210236" y="1327044"/>
                  </a:cubicBezTo>
                  <a:cubicBezTo>
                    <a:pt x="1172254" y="1303306"/>
                    <a:pt x="1155323" y="1299775"/>
                    <a:pt x="1116106" y="1286703"/>
                  </a:cubicBezTo>
                  <a:cubicBezTo>
                    <a:pt x="1089212" y="1259809"/>
                    <a:pt x="1058244" y="1236447"/>
                    <a:pt x="1035424" y="1206020"/>
                  </a:cubicBezTo>
                  <a:cubicBezTo>
                    <a:pt x="1021977" y="1188091"/>
                    <a:pt x="1010930" y="1168079"/>
                    <a:pt x="995083" y="1152232"/>
                  </a:cubicBezTo>
                  <a:cubicBezTo>
                    <a:pt x="983655" y="1140804"/>
                    <a:pt x="967158" y="1135684"/>
                    <a:pt x="954742" y="1125338"/>
                  </a:cubicBezTo>
                  <a:cubicBezTo>
                    <a:pt x="940133" y="1113164"/>
                    <a:pt x="929411" y="1096672"/>
                    <a:pt x="914400" y="1084997"/>
                  </a:cubicBezTo>
                  <a:cubicBezTo>
                    <a:pt x="888886" y="1065153"/>
                    <a:pt x="833718" y="1031209"/>
                    <a:pt x="833718" y="1031209"/>
                  </a:cubicBezTo>
                  <a:cubicBezTo>
                    <a:pt x="824753" y="1017762"/>
                    <a:pt x="816920" y="1003488"/>
                    <a:pt x="806824" y="990868"/>
                  </a:cubicBezTo>
                  <a:cubicBezTo>
                    <a:pt x="798904" y="980968"/>
                    <a:pt x="785600" y="975313"/>
                    <a:pt x="779930" y="963973"/>
                  </a:cubicBezTo>
                  <a:cubicBezTo>
                    <a:pt x="767252" y="938617"/>
                    <a:pt x="765714" y="908647"/>
                    <a:pt x="753036" y="883291"/>
                  </a:cubicBezTo>
                  <a:cubicBezTo>
                    <a:pt x="663832" y="704882"/>
                    <a:pt x="772059" y="927676"/>
                    <a:pt x="712695" y="789162"/>
                  </a:cubicBezTo>
                  <a:cubicBezTo>
                    <a:pt x="704798" y="770737"/>
                    <a:pt x="693942" y="753691"/>
                    <a:pt x="685800" y="735373"/>
                  </a:cubicBezTo>
                  <a:cubicBezTo>
                    <a:pt x="675997" y="713315"/>
                    <a:pt x="667381" y="690739"/>
                    <a:pt x="658906" y="668138"/>
                  </a:cubicBezTo>
                  <a:cubicBezTo>
                    <a:pt x="653929" y="654866"/>
                    <a:pt x="651798" y="640475"/>
                    <a:pt x="645459" y="627797"/>
                  </a:cubicBezTo>
                  <a:cubicBezTo>
                    <a:pt x="638231" y="613342"/>
                    <a:pt x="625793" y="601911"/>
                    <a:pt x="618565" y="587456"/>
                  </a:cubicBezTo>
                  <a:cubicBezTo>
                    <a:pt x="610020" y="570367"/>
                    <a:pt x="594543" y="507688"/>
                    <a:pt x="591671" y="493326"/>
                  </a:cubicBezTo>
                  <a:cubicBezTo>
                    <a:pt x="586882" y="469382"/>
                    <a:pt x="581133" y="401745"/>
                    <a:pt x="564777" y="372303"/>
                  </a:cubicBezTo>
                  <a:cubicBezTo>
                    <a:pt x="549080" y="344048"/>
                    <a:pt x="537883" y="309549"/>
                    <a:pt x="510989" y="291620"/>
                  </a:cubicBezTo>
                  <a:cubicBezTo>
                    <a:pt x="386825" y="208844"/>
                    <a:pt x="539558" y="314475"/>
                    <a:pt x="443753" y="237832"/>
                  </a:cubicBezTo>
                  <a:cubicBezTo>
                    <a:pt x="431133" y="227736"/>
                    <a:pt x="414840" y="222366"/>
                    <a:pt x="403412" y="210938"/>
                  </a:cubicBezTo>
                  <a:cubicBezTo>
                    <a:pt x="383117" y="190643"/>
                    <a:pt x="366505" y="166915"/>
                    <a:pt x="349624" y="143703"/>
                  </a:cubicBezTo>
                  <a:cubicBezTo>
                    <a:pt x="303520" y="80310"/>
                    <a:pt x="314406" y="65581"/>
                    <a:pt x="255495" y="36126"/>
                  </a:cubicBezTo>
                  <a:cubicBezTo>
                    <a:pt x="183243" y="0"/>
                    <a:pt x="46539" y="22679"/>
                    <a:pt x="0" y="22679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OM"/>
            </a:p>
          </p:txBody>
        </p:sp>
        <p:sp>
          <p:nvSpPr>
            <p:cNvPr id="32" name="دبوس زينة 31"/>
            <p:cNvSpPr/>
            <p:nvPr/>
          </p:nvSpPr>
          <p:spPr>
            <a:xfrm>
              <a:off x="142844" y="285728"/>
              <a:ext cx="3571900" cy="857256"/>
            </a:xfrm>
            <a:prstGeom prst="plaque">
              <a:avLst>
                <a:gd name="adj" fmla="val 2451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/>
                <a:t>من المكثرين في رواية </a:t>
              </a:r>
              <a:r>
                <a:rPr lang="ar-SA" sz="2400" b="1" dirty="0" smtClean="0"/>
                <a:t>الحديث</a:t>
              </a:r>
              <a:endParaRPr lang="ar-OM" sz="2400" b="1" dirty="0" smtClean="0"/>
            </a:p>
            <a:p>
              <a:pPr algn="ctr"/>
              <a:r>
                <a:rPr lang="ar-OM" sz="2400" b="1" dirty="0" smtClean="0"/>
                <a:t>عن الرسول </a:t>
              </a:r>
              <a:endParaRPr lang="ar-OM" sz="2400" b="1" dirty="0"/>
            </a:p>
          </p:txBody>
        </p:sp>
      </p:grpSp>
      <p:sp>
        <p:nvSpPr>
          <p:cNvPr id="47" name="شكل حر 46"/>
          <p:cNvSpPr/>
          <p:nvPr/>
        </p:nvSpPr>
        <p:spPr>
          <a:xfrm rot="17917415">
            <a:off x="4492157" y="683858"/>
            <a:ext cx="309283" cy="593556"/>
          </a:xfrm>
          <a:custGeom>
            <a:avLst/>
            <a:gdLst>
              <a:gd name="connsiteX0" fmla="*/ 309283 w 309283"/>
              <a:gd name="connsiteY0" fmla="*/ 0 h 593556"/>
              <a:gd name="connsiteX1" fmla="*/ 282389 w 309283"/>
              <a:gd name="connsiteY1" fmla="*/ 40341 h 593556"/>
              <a:gd name="connsiteX2" fmla="*/ 228600 w 309283"/>
              <a:gd name="connsiteY2" fmla="*/ 147918 h 593556"/>
              <a:gd name="connsiteX3" fmla="*/ 188259 w 309283"/>
              <a:gd name="connsiteY3" fmla="*/ 188259 h 593556"/>
              <a:gd name="connsiteX4" fmla="*/ 174812 w 309283"/>
              <a:gd name="connsiteY4" fmla="*/ 228600 h 593556"/>
              <a:gd name="connsiteX5" fmla="*/ 147918 w 309283"/>
              <a:gd name="connsiteY5" fmla="*/ 282389 h 593556"/>
              <a:gd name="connsiteX6" fmla="*/ 134471 w 309283"/>
              <a:gd name="connsiteY6" fmla="*/ 336177 h 593556"/>
              <a:gd name="connsiteX7" fmla="*/ 107577 w 309283"/>
              <a:gd name="connsiteY7" fmla="*/ 376518 h 593556"/>
              <a:gd name="connsiteX8" fmla="*/ 94130 w 309283"/>
              <a:gd name="connsiteY8" fmla="*/ 416859 h 593556"/>
              <a:gd name="connsiteX9" fmla="*/ 107577 w 309283"/>
              <a:gd name="connsiteY9" fmla="*/ 578224 h 593556"/>
              <a:gd name="connsiteX10" fmla="*/ 134471 w 309283"/>
              <a:gd name="connsiteY10" fmla="*/ 537883 h 593556"/>
              <a:gd name="connsiteX11" fmla="*/ 67236 w 309283"/>
              <a:gd name="connsiteY11" fmla="*/ 591671 h 593556"/>
              <a:gd name="connsiteX12" fmla="*/ 0 w 309283"/>
              <a:gd name="connsiteY12" fmla="*/ 537883 h 59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283" h="593556">
                <a:moveTo>
                  <a:pt x="309283" y="0"/>
                </a:moveTo>
                <a:cubicBezTo>
                  <a:pt x="300318" y="13447"/>
                  <a:pt x="290128" y="26153"/>
                  <a:pt x="282389" y="40341"/>
                </a:cubicBezTo>
                <a:cubicBezTo>
                  <a:pt x="263191" y="75537"/>
                  <a:pt x="250124" y="114094"/>
                  <a:pt x="228600" y="147918"/>
                </a:cubicBezTo>
                <a:cubicBezTo>
                  <a:pt x="218390" y="163962"/>
                  <a:pt x="201706" y="174812"/>
                  <a:pt x="188259" y="188259"/>
                </a:cubicBezTo>
                <a:cubicBezTo>
                  <a:pt x="183777" y="201706"/>
                  <a:pt x="180396" y="215572"/>
                  <a:pt x="174812" y="228600"/>
                </a:cubicBezTo>
                <a:cubicBezTo>
                  <a:pt x="166916" y="247025"/>
                  <a:pt x="154957" y="263619"/>
                  <a:pt x="147918" y="282389"/>
                </a:cubicBezTo>
                <a:cubicBezTo>
                  <a:pt x="141429" y="299693"/>
                  <a:pt x="141751" y="319190"/>
                  <a:pt x="134471" y="336177"/>
                </a:cubicBezTo>
                <a:cubicBezTo>
                  <a:pt x="128105" y="351032"/>
                  <a:pt x="114805" y="362063"/>
                  <a:pt x="107577" y="376518"/>
                </a:cubicBezTo>
                <a:cubicBezTo>
                  <a:pt x="101238" y="389196"/>
                  <a:pt x="98612" y="403412"/>
                  <a:pt x="94130" y="416859"/>
                </a:cubicBezTo>
                <a:cubicBezTo>
                  <a:pt x="98612" y="470647"/>
                  <a:pt x="90509" y="527019"/>
                  <a:pt x="107577" y="578224"/>
                </a:cubicBezTo>
                <a:cubicBezTo>
                  <a:pt x="112688" y="593556"/>
                  <a:pt x="143436" y="524436"/>
                  <a:pt x="134471" y="537883"/>
                </a:cubicBezTo>
                <a:cubicBezTo>
                  <a:pt x="99714" y="590018"/>
                  <a:pt x="122909" y="573113"/>
                  <a:pt x="67236" y="591671"/>
                </a:cubicBezTo>
                <a:cubicBezTo>
                  <a:pt x="19808" y="544243"/>
                  <a:pt x="43904" y="559834"/>
                  <a:pt x="0" y="53788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48" name="مستطيل مستدير الزوايا 47"/>
          <p:cNvSpPr/>
          <p:nvPr/>
        </p:nvSpPr>
        <p:spPr>
          <a:xfrm>
            <a:off x="5136705" y="4958893"/>
            <a:ext cx="2396182" cy="7143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sz="2800" b="1" dirty="0" smtClean="0"/>
              <a:t>الإمام جابر بن زيد </a:t>
            </a:r>
            <a:endParaRPr lang="ar-OM" sz="2800" b="1" dirty="0"/>
          </a:p>
        </p:txBody>
      </p:sp>
      <p:sp>
        <p:nvSpPr>
          <p:cNvPr id="49" name="شكل حر 48"/>
          <p:cNvSpPr/>
          <p:nvPr/>
        </p:nvSpPr>
        <p:spPr>
          <a:xfrm rot="17602986">
            <a:off x="6037728" y="4627268"/>
            <a:ext cx="309283" cy="593556"/>
          </a:xfrm>
          <a:custGeom>
            <a:avLst/>
            <a:gdLst>
              <a:gd name="connsiteX0" fmla="*/ 309283 w 309283"/>
              <a:gd name="connsiteY0" fmla="*/ 0 h 593556"/>
              <a:gd name="connsiteX1" fmla="*/ 282389 w 309283"/>
              <a:gd name="connsiteY1" fmla="*/ 40341 h 593556"/>
              <a:gd name="connsiteX2" fmla="*/ 228600 w 309283"/>
              <a:gd name="connsiteY2" fmla="*/ 147918 h 593556"/>
              <a:gd name="connsiteX3" fmla="*/ 188259 w 309283"/>
              <a:gd name="connsiteY3" fmla="*/ 188259 h 593556"/>
              <a:gd name="connsiteX4" fmla="*/ 174812 w 309283"/>
              <a:gd name="connsiteY4" fmla="*/ 228600 h 593556"/>
              <a:gd name="connsiteX5" fmla="*/ 147918 w 309283"/>
              <a:gd name="connsiteY5" fmla="*/ 282389 h 593556"/>
              <a:gd name="connsiteX6" fmla="*/ 134471 w 309283"/>
              <a:gd name="connsiteY6" fmla="*/ 336177 h 593556"/>
              <a:gd name="connsiteX7" fmla="*/ 107577 w 309283"/>
              <a:gd name="connsiteY7" fmla="*/ 376518 h 593556"/>
              <a:gd name="connsiteX8" fmla="*/ 94130 w 309283"/>
              <a:gd name="connsiteY8" fmla="*/ 416859 h 593556"/>
              <a:gd name="connsiteX9" fmla="*/ 107577 w 309283"/>
              <a:gd name="connsiteY9" fmla="*/ 578224 h 593556"/>
              <a:gd name="connsiteX10" fmla="*/ 134471 w 309283"/>
              <a:gd name="connsiteY10" fmla="*/ 537883 h 593556"/>
              <a:gd name="connsiteX11" fmla="*/ 67236 w 309283"/>
              <a:gd name="connsiteY11" fmla="*/ 591671 h 593556"/>
              <a:gd name="connsiteX12" fmla="*/ 0 w 309283"/>
              <a:gd name="connsiteY12" fmla="*/ 537883 h 59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283" h="593556">
                <a:moveTo>
                  <a:pt x="309283" y="0"/>
                </a:moveTo>
                <a:cubicBezTo>
                  <a:pt x="300318" y="13447"/>
                  <a:pt x="290128" y="26153"/>
                  <a:pt x="282389" y="40341"/>
                </a:cubicBezTo>
                <a:cubicBezTo>
                  <a:pt x="263191" y="75537"/>
                  <a:pt x="250124" y="114094"/>
                  <a:pt x="228600" y="147918"/>
                </a:cubicBezTo>
                <a:cubicBezTo>
                  <a:pt x="218390" y="163962"/>
                  <a:pt x="201706" y="174812"/>
                  <a:pt x="188259" y="188259"/>
                </a:cubicBezTo>
                <a:cubicBezTo>
                  <a:pt x="183777" y="201706"/>
                  <a:pt x="180396" y="215572"/>
                  <a:pt x="174812" y="228600"/>
                </a:cubicBezTo>
                <a:cubicBezTo>
                  <a:pt x="166916" y="247025"/>
                  <a:pt x="154957" y="263619"/>
                  <a:pt x="147918" y="282389"/>
                </a:cubicBezTo>
                <a:cubicBezTo>
                  <a:pt x="141429" y="299693"/>
                  <a:pt x="141751" y="319190"/>
                  <a:pt x="134471" y="336177"/>
                </a:cubicBezTo>
                <a:cubicBezTo>
                  <a:pt x="128105" y="351032"/>
                  <a:pt x="114805" y="362063"/>
                  <a:pt x="107577" y="376518"/>
                </a:cubicBezTo>
                <a:cubicBezTo>
                  <a:pt x="101238" y="389196"/>
                  <a:pt x="98612" y="403412"/>
                  <a:pt x="94130" y="416859"/>
                </a:cubicBezTo>
                <a:cubicBezTo>
                  <a:pt x="98612" y="470647"/>
                  <a:pt x="90509" y="527019"/>
                  <a:pt x="107577" y="578224"/>
                </a:cubicBezTo>
                <a:cubicBezTo>
                  <a:pt x="112688" y="593556"/>
                  <a:pt x="143436" y="524436"/>
                  <a:pt x="134471" y="537883"/>
                </a:cubicBezTo>
                <a:cubicBezTo>
                  <a:pt x="99714" y="590018"/>
                  <a:pt x="122909" y="573113"/>
                  <a:pt x="67236" y="591671"/>
                </a:cubicBezTo>
                <a:cubicBezTo>
                  <a:pt x="19808" y="544243"/>
                  <a:pt x="43904" y="559834"/>
                  <a:pt x="0" y="53788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51" name="تمرير أفقي 50"/>
          <p:cNvSpPr/>
          <p:nvPr/>
        </p:nvSpPr>
        <p:spPr>
          <a:xfrm>
            <a:off x="4620014" y="1216111"/>
            <a:ext cx="1763897" cy="928694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2000" b="1" dirty="0" smtClean="0"/>
              <a:t>أم المؤمنين </a:t>
            </a:r>
            <a:endParaRPr lang="ar-OM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4" grpId="0" animBg="1"/>
      <p:bldP spid="16" grpId="0" animBg="1"/>
      <p:bldP spid="22" grpId="0" animBg="1"/>
      <p:bldP spid="25" grpId="0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4" name="صورة 3" descr="خخخخ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714480" y="1500174"/>
            <a:ext cx="1571637" cy="938211"/>
          </a:xfrm>
          <a:custGeom>
            <a:avLst/>
            <a:gdLst>
              <a:gd name="G0" fmla="+- 3073 0 0"/>
              <a:gd name="G1" fmla="+- 21600 0 3073"/>
              <a:gd name="G2" fmla="+- 21600 0 30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73" y="10800"/>
                </a:moveTo>
                <a:cubicBezTo>
                  <a:pt x="3073" y="15068"/>
                  <a:pt x="6532" y="18527"/>
                  <a:pt x="10800" y="18527"/>
                </a:cubicBezTo>
                <a:cubicBezTo>
                  <a:pt x="15068" y="18527"/>
                  <a:pt x="18527" y="15068"/>
                  <a:pt x="18527" y="10800"/>
                </a:cubicBezTo>
                <a:cubicBezTo>
                  <a:pt x="18527" y="6532"/>
                  <a:pt x="15068" y="3073"/>
                  <a:pt x="10800" y="3073"/>
                </a:cubicBezTo>
                <a:cubicBezTo>
                  <a:pt x="6532" y="3073"/>
                  <a:pt x="3073" y="6532"/>
                  <a:pt x="3073" y="10800"/>
                </a:cubicBezTo>
                <a:close/>
              </a:path>
            </a:pathLst>
          </a:custGeom>
          <a:blipFill dpi="0" rotWithShape="1">
            <a:blip r:embed="rId3">
              <a:alphaModFix amt="85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rtl="0"/>
            <a:endParaRPr lang="en-US" sz="3600" b="1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714348" y="3714752"/>
            <a:ext cx="1285884" cy="938211"/>
          </a:xfrm>
          <a:custGeom>
            <a:avLst/>
            <a:gdLst>
              <a:gd name="G0" fmla="+- 3073 0 0"/>
              <a:gd name="G1" fmla="+- 21600 0 3073"/>
              <a:gd name="G2" fmla="+- 21600 0 30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73" y="10800"/>
                </a:moveTo>
                <a:cubicBezTo>
                  <a:pt x="3073" y="15068"/>
                  <a:pt x="6532" y="18527"/>
                  <a:pt x="10800" y="18527"/>
                </a:cubicBezTo>
                <a:cubicBezTo>
                  <a:pt x="15068" y="18527"/>
                  <a:pt x="18527" y="15068"/>
                  <a:pt x="18527" y="10800"/>
                </a:cubicBezTo>
                <a:cubicBezTo>
                  <a:pt x="18527" y="6532"/>
                  <a:pt x="15068" y="3073"/>
                  <a:pt x="10800" y="3073"/>
                </a:cubicBezTo>
                <a:cubicBezTo>
                  <a:pt x="6532" y="3073"/>
                  <a:pt x="3073" y="6532"/>
                  <a:pt x="3073" y="10800"/>
                </a:cubicBezTo>
                <a:close/>
              </a:path>
            </a:pathLst>
          </a:custGeom>
          <a:blipFill dpi="0" rotWithShape="1">
            <a:blip r:embed="rId3">
              <a:alphaModFix amt="85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rtl="0"/>
            <a:endParaRPr lang="en-US" sz="3600" b="1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071934" y="2571744"/>
            <a:ext cx="1714512" cy="938211"/>
          </a:xfrm>
          <a:custGeom>
            <a:avLst/>
            <a:gdLst>
              <a:gd name="G0" fmla="+- 3073 0 0"/>
              <a:gd name="G1" fmla="+- 21600 0 3073"/>
              <a:gd name="G2" fmla="+- 21600 0 30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73" y="10800"/>
                </a:moveTo>
                <a:cubicBezTo>
                  <a:pt x="3073" y="15068"/>
                  <a:pt x="6532" y="18527"/>
                  <a:pt x="10800" y="18527"/>
                </a:cubicBezTo>
                <a:cubicBezTo>
                  <a:pt x="15068" y="18527"/>
                  <a:pt x="18527" y="15068"/>
                  <a:pt x="18527" y="10800"/>
                </a:cubicBezTo>
                <a:cubicBezTo>
                  <a:pt x="18527" y="6532"/>
                  <a:pt x="15068" y="3073"/>
                  <a:pt x="10800" y="3073"/>
                </a:cubicBezTo>
                <a:cubicBezTo>
                  <a:pt x="6532" y="3073"/>
                  <a:pt x="3073" y="6532"/>
                  <a:pt x="3073" y="10800"/>
                </a:cubicBezTo>
                <a:close/>
              </a:path>
            </a:pathLst>
          </a:custGeom>
          <a:blipFill dpi="0" rotWithShape="1">
            <a:blip r:embed="rId3">
              <a:alphaModFix amt="85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rtl="0"/>
            <a:endParaRPr lang="en-US" sz="3600" b="1" dirty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5786446" y="2428868"/>
            <a:ext cx="1785950" cy="938211"/>
          </a:xfrm>
          <a:custGeom>
            <a:avLst/>
            <a:gdLst>
              <a:gd name="G0" fmla="+- 3073 0 0"/>
              <a:gd name="G1" fmla="+- 21600 0 3073"/>
              <a:gd name="G2" fmla="+- 21600 0 30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73" y="10800"/>
                </a:moveTo>
                <a:cubicBezTo>
                  <a:pt x="3073" y="15068"/>
                  <a:pt x="6532" y="18527"/>
                  <a:pt x="10800" y="18527"/>
                </a:cubicBezTo>
                <a:cubicBezTo>
                  <a:pt x="15068" y="18527"/>
                  <a:pt x="18527" y="15068"/>
                  <a:pt x="18527" y="10800"/>
                </a:cubicBezTo>
                <a:cubicBezTo>
                  <a:pt x="18527" y="6532"/>
                  <a:pt x="15068" y="3073"/>
                  <a:pt x="10800" y="3073"/>
                </a:cubicBezTo>
                <a:cubicBezTo>
                  <a:pt x="6532" y="3073"/>
                  <a:pt x="3073" y="6532"/>
                  <a:pt x="3073" y="10800"/>
                </a:cubicBezTo>
                <a:close/>
              </a:path>
            </a:pathLst>
          </a:custGeom>
          <a:blipFill dpi="0" rotWithShape="1">
            <a:blip r:embed="rId3">
              <a:alphaModFix amt="85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rtl="0"/>
            <a:endParaRPr lang="en-US" sz="3600" b="1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858017" y="1643050"/>
            <a:ext cx="1214446" cy="795335"/>
          </a:xfrm>
          <a:custGeom>
            <a:avLst/>
            <a:gdLst>
              <a:gd name="G0" fmla="+- 3073 0 0"/>
              <a:gd name="G1" fmla="+- 21600 0 3073"/>
              <a:gd name="G2" fmla="+- 21600 0 30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73" y="10800"/>
                </a:moveTo>
                <a:cubicBezTo>
                  <a:pt x="3073" y="15068"/>
                  <a:pt x="6532" y="18527"/>
                  <a:pt x="10800" y="18527"/>
                </a:cubicBezTo>
                <a:cubicBezTo>
                  <a:pt x="15068" y="18527"/>
                  <a:pt x="18527" y="15068"/>
                  <a:pt x="18527" y="10800"/>
                </a:cubicBezTo>
                <a:cubicBezTo>
                  <a:pt x="18527" y="6532"/>
                  <a:pt x="15068" y="3073"/>
                  <a:pt x="10800" y="3073"/>
                </a:cubicBezTo>
                <a:cubicBezTo>
                  <a:pt x="6532" y="3073"/>
                  <a:pt x="3073" y="6532"/>
                  <a:pt x="3073" y="10800"/>
                </a:cubicBezTo>
                <a:close/>
              </a:path>
            </a:pathLst>
          </a:custGeom>
          <a:blipFill dpi="0" rotWithShape="1">
            <a:blip r:embed="rId3">
              <a:alphaModFix amt="85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rtl="0"/>
            <a:endParaRPr lang="en-US" sz="3600" b="1" dirty="0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4" name="صورة 3" descr="خخخخ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714480" y="1500174"/>
            <a:ext cx="1571637" cy="938211"/>
          </a:xfrm>
          <a:custGeom>
            <a:avLst/>
            <a:gdLst>
              <a:gd name="G0" fmla="+- 3073 0 0"/>
              <a:gd name="G1" fmla="+- 21600 0 3073"/>
              <a:gd name="G2" fmla="+- 21600 0 30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73" y="10800"/>
                </a:moveTo>
                <a:cubicBezTo>
                  <a:pt x="3073" y="15068"/>
                  <a:pt x="6532" y="18527"/>
                  <a:pt x="10800" y="18527"/>
                </a:cubicBezTo>
                <a:cubicBezTo>
                  <a:pt x="15068" y="18527"/>
                  <a:pt x="18527" y="15068"/>
                  <a:pt x="18527" y="10800"/>
                </a:cubicBezTo>
                <a:cubicBezTo>
                  <a:pt x="18527" y="6532"/>
                  <a:pt x="15068" y="3073"/>
                  <a:pt x="10800" y="3073"/>
                </a:cubicBezTo>
                <a:cubicBezTo>
                  <a:pt x="6532" y="3073"/>
                  <a:pt x="3073" y="6532"/>
                  <a:pt x="3073" y="10800"/>
                </a:cubicBezTo>
                <a:close/>
              </a:path>
            </a:pathLst>
          </a:custGeom>
          <a:blipFill dpi="0" rotWithShape="1">
            <a:blip r:embed="rId3">
              <a:alphaModFix amt="85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rtl="0"/>
            <a:endParaRPr lang="en-US" sz="3600" b="1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714348" y="3714752"/>
            <a:ext cx="1285884" cy="938211"/>
          </a:xfrm>
          <a:custGeom>
            <a:avLst/>
            <a:gdLst>
              <a:gd name="G0" fmla="+- 3073 0 0"/>
              <a:gd name="G1" fmla="+- 21600 0 3073"/>
              <a:gd name="G2" fmla="+- 21600 0 30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73" y="10800"/>
                </a:moveTo>
                <a:cubicBezTo>
                  <a:pt x="3073" y="15068"/>
                  <a:pt x="6532" y="18527"/>
                  <a:pt x="10800" y="18527"/>
                </a:cubicBezTo>
                <a:cubicBezTo>
                  <a:pt x="15068" y="18527"/>
                  <a:pt x="18527" y="15068"/>
                  <a:pt x="18527" y="10800"/>
                </a:cubicBezTo>
                <a:cubicBezTo>
                  <a:pt x="18527" y="6532"/>
                  <a:pt x="15068" y="3073"/>
                  <a:pt x="10800" y="3073"/>
                </a:cubicBezTo>
                <a:cubicBezTo>
                  <a:pt x="6532" y="3073"/>
                  <a:pt x="3073" y="6532"/>
                  <a:pt x="3073" y="10800"/>
                </a:cubicBezTo>
                <a:close/>
              </a:path>
            </a:pathLst>
          </a:custGeom>
          <a:blipFill dpi="0" rotWithShape="1">
            <a:blip r:embed="rId3">
              <a:alphaModFix amt="85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rtl="0"/>
            <a:endParaRPr lang="en-US" sz="3600" b="1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071934" y="2571744"/>
            <a:ext cx="1714512" cy="938211"/>
          </a:xfrm>
          <a:custGeom>
            <a:avLst/>
            <a:gdLst>
              <a:gd name="G0" fmla="+- 3073 0 0"/>
              <a:gd name="G1" fmla="+- 21600 0 3073"/>
              <a:gd name="G2" fmla="+- 21600 0 30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73" y="10800"/>
                </a:moveTo>
                <a:cubicBezTo>
                  <a:pt x="3073" y="15068"/>
                  <a:pt x="6532" y="18527"/>
                  <a:pt x="10800" y="18527"/>
                </a:cubicBezTo>
                <a:cubicBezTo>
                  <a:pt x="15068" y="18527"/>
                  <a:pt x="18527" y="15068"/>
                  <a:pt x="18527" y="10800"/>
                </a:cubicBezTo>
                <a:cubicBezTo>
                  <a:pt x="18527" y="6532"/>
                  <a:pt x="15068" y="3073"/>
                  <a:pt x="10800" y="3073"/>
                </a:cubicBezTo>
                <a:cubicBezTo>
                  <a:pt x="6532" y="3073"/>
                  <a:pt x="3073" y="6532"/>
                  <a:pt x="3073" y="10800"/>
                </a:cubicBezTo>
                <a:close/>
              </a:path>
            </a:pathLst>
          </a:custGeom>
          <a:blipFill dpi="0" rotWithShape="1">
            <a:blip r:embed="rId3">
              <a:alphaModFix amt="85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rtl="0"/>
            <a:endParaRPr lang="en-US" sz="3600" b="1" dirty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5786446" y="2428868"/>
            <a:ext cx="1785950" cy="938211"/>
          </a:xfrm>
          <a:custGeom>
            <a:avLst/>
            <a:gdLst>
              <a:gd name="G0" fmla="+- 3073 0 0"/>
              <a:gd name="G1" fmla="+- 21600 0 3073"/>
              <a:gd name="G2" fmla="+- 21600 0 30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73" y="10800"/>
                </a:moveTo>
                <a:cubicBezTo>
                  <a:pt x="3073" y="15068"/>
                  <a:pt x="6532" y="18527"/>
                  <a:pt x="10800" y="18527"/>
                </a:cubicBezTo>
                <a:cubicBezTo>
                  <a:pt x="15068" y="18527"/>
                  <a:pt x="18527" y="15068"/>
                  <a:pt x="18527" y="10800"/>
                </a:cubicBezTo>
                <a:cubicBezTo>
                  <a:pt x="18527" y="6532"/>
                  <a:pt x="15068" y="3073"/>
                  <a:pt x="10800" y="3073"/>
                </a:cubicBezTo>
                <a:cubicBezTo>
                  <a:pt x="6532" y="3073"/>
                  <a:pt x="3073" y="6532"/>
                  <a:pt x="3073" y="10800"/>
                </a:cubicBezTo>
                <a:close/>
              </a:path>
            </a:pathLst>
          </a:custGeom>
          <a:blipFill dpi="0" rotWithShape="1">
            <a:blip r:embed="rId3">
              <a:alphaModFix amt="85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rtl="0"/>
            <a:endParaRPr lang="en-US" sz="3600" b="1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858017" y="1643050"/>
            <a:ext cx="1214446" cy="795335"/>
          </a:xfrm>
          <a:custGeom>
            <a:avLst/>
            <a:gdLst>
              <a:gd name="G0" fmla="+- 3073 0 0"/>
              <a:gd name="G1" fmla="+- 21600 0 3073"/>
              <a:gd name="G2" fmla="+- 21600 0 30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73" y="10800"/>
                </a:moveTo>
                <a:cubicBezTo>
                  <a:pt x="3073" y="15068"/>
                  <a:pt x="6532" y="18527"/>
                  <a:pt x="10800" y="18527"/>
                </a:cubicBezTo>
                <a:cubicBezTo>
                  <a:pt x="15068" y="18527"/>
                  <a:pt x="18527" y="15068"/>
                  <a:pt x="18527" y="10800"/>
                </a:cubicBezTo>
                <a:cubicBezTo>
                  <a:pt x="18527" y="6532"/>
                  <a:pt x="15068" y="3073"/>
                  <a:pt x="10800" y="3073"/>
                </a:cubicBezTo>
                <a:cubicBezTo>
                  <a:pt x="6532" y="3073"/>
                  <a:pt x="3073" y="6532"/>
                  <a:pt x="3073" y="10800"/>
                </a:cubicBezTo>
                <a:close/>
              </a:path>
            </a:pathLst>
          </a:custGeom>
          <a:blipFill dpi="0" rotWithShape="1">
            <a:blip r:embed="rId3">
              <a:alphaModFix amt="85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rtl="0"/>
            <a:endParaRPr lang="en-US" sz="36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935" y="3812232"/>
            <a:ext cx="1635528" cy="918959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" y="3792703"/>
            <a:ext cx="2454075" cy="1166815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07" y="5423772"/>
            <a:ext cx="1763577" cy="117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67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4" name="صورة 3" descr="خخخخ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714480" y="1500174"/>
            <a:ext cx="1571637" cy="938211"/>
          </a:xfrm>
          <a:custGeom>
            <a:avLst/>
            <a:gdLst>
              <a:gd name="G0" fmla="+- 3073 0 0"/>
              <a:gd name="G1" fmla="+- 21600 0 3073"/>
              <a:gd name="G2" fmla="+- 21600 0 30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73" y="10800"/>
                </a:moveTo>
                <a:cubicBezTo>
                  <a:pt x="3073" y="15068"/>
                  <a:pt x="6532" y="18527"/>
                  <a:pt x="10800" y="18527"/>
                </a:cubicBezTo>
                <a:cubicBezTo>
                  <a:pt x="15068" y="18527"/>
                  <a:pt x="18527" y="15068"/>
                  <a:pt x="18527" y="10800"/>
                </a:cubicBezTo>
                <a:cubicBezTo>
                  <a:pt x="18527" y="6532"/>
                  <a:pt x="15068" y="3073"/>
                  <a:pt x="10800" y="3073"/>
                </a:cubicBezTo>
                <a:cubicBezTo>
                  <a:pt x="6532" y="3073"/>
                  <a:pt x="3073" y="6532"/>
                  <a:pt x="3073" y="10800"/>
                </a:cubicBezTo>
                <a:close/>
              </a:path>
            </a:pathLst>
          </a:custGeom>
          <a:blipFill dpi="0" rotWithShape="1">
            <a:blip r:embed="rId3">
              <a:alphaModFix amt="85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rtl="0"/>
            <a:endParaRPr lang="en-US" sz="3600" b="1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714348" y="3714752"/>
            <a:ext cx="1285884" cy="938211"/>
          </a:xfrm>
          <a:custGeom>
            <a:avLst/>
            <a:gdLst>
              <a:gd name="G0" fmla="+- 3073 0 0"/>
              <a:gd name="G1" fmla="+- 21600 0 3073"/>
              <a:gd name="G2" fmla="+- 21600 0 30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73" y="10800"/>
                </a:moveTo>
                <a:cubicBezTo>
                  <a:pt x="3073" y="15068"/>
                  <a:pt x="6532" y="18527"/>
                  <a:pt x="10800" y="18527"/>
                </a:cubicBezTo>
                <a:cubicBezTo>
                  <a:pt x="15068" y="18527"/>
                  <a:pt x="18527" y="15068"/>
                  <a:pt x="18527" y="10800"/>
                </a:cubicBezTo>
                <a:cubicBezTo>
                  <a:pt x="18527" y="6532"/>
                  <a:pt x="15068" y="3073"/>
                  <a:pt x="10800" y="3073"/>
                </a:cubicBezTo>
                <a:cubicBezTo>
                  <a:pt x="6532" y="3073"/>
                  <a:pt x="3073" y="6532"/>
                  <a:pt x="3073" y="10800"/>
                </a:cubicBezTo>
                <a:close/>
              </a:path>
            </a:pathLst>
          </a:custGeom>
          <a:blipFill dpi="0" rotWithShape="1">
            <a:blip r:embed="rId3">
              <a:alphaModFix amt="85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rtl="0"/>
            <a:endParaRPr lang="en-US" sz="3600" b="1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071934" y="2571744"/>
            <a:ext cx="1714512" cy="938211"/>
          </a:xfrm>
          <a:custGeom>
            <a:avLst/>
            <a:gdLst>
              <a:gd name="G0" fmla="+- 3073 0 0"/>
              <a:gd name="G1" fmla="+- 21600 0 3073"/>
              <a:gd name="G2" fmla="+- 21600 0 30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73" y="10800"/>
                </a:moveTo>
                <a:cubicBezTo>
                  <a:pt x="3073" y="15068"/>
                  <a:pt x="6532" y="18527"/>
                  <a:pt x="10800" y="18527"/>
                </a:cubicBezTo>
                <a:cubicBezTo>
                  <a:pt x="15068" y="18527"/>
                  <a:pt x="18527" y="15068"/>
                  <a:pt x="18527" y="10800"/>
                </a:cubicBezTo>
                <a:cubicBezTo>
                  <a:pt x="18527" y="6532"/>
                  <a:pt x="15068" y="3073"/>
                  <a:pt x="10800" y="3073"/>
                </a:cubicBezTo>
                <a:cubicBezTo>
                  <a:pt x="6532" y="3073"/>
                  <a:pt x="3073" y="6532"/>
                  <a:pt x="3073" y="10800"/>
                </a:cubicBezTo>
                <a:close/>
              </a:path>
            </a:pathLst>
          </a:custGeom>
          <a:blipFill dpi="0" rotWithShape="1">
            <a:blip r:embed="rId3">
              <a:alphaModFix amt="85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rtl="0"/>
            <a:endParaRPr lang="en-US" sz="3600" b="1" dirty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5786446" y="2428868"/>
            <a:ext cx="1785950" cy="938211"/>
          </a:xfrm>
          <a:custGeom>
            <a:avLst/>
            <a:gdLst>
              <a:gd name="G0" fmla="+- 3073 0 0"/>
              <a:gd name="G1" fmla="+- 21600 0 3073"/>
              <a:gd name="G2" fmla="+- 21600 0 30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73" y="10800"/>
                </a:moveTo>
                <a:cubicBezTo>
                  <a:pt x="3073" y="15068"/>
                  <a:pt x="6532" y="18527"/>
                  <a:pt x="10800" y="18527"/>
                </a:cubicBezTo>
                <a:cubicBezTo>
                  <a:pt x="15068" y="18527"/>
                  <a:pt x="18527" y="15068"/>
                  <a:pt x="18527" y="10800"/>
                </a:cubicBezTo>
                <a:cubicBezTo>
                  <a:pt x="18527" y="6532"/>
                  <a:pt x="15068" y="3073"/>
                  <a:pt x="10800" y="3073"/>
                </a:cubicBezTo>
                <a:cubicBezTo>
                  <a:pt x="6532" y="3073"/>
                  <a:pt x="3073" y="6532"/>
                  <a:pt x="3073" y="10800"/>
                </a:cubicBezTo>
                <a:close/>
              </a:path>
            </a:pathLst>
          </a:custGeom>
          <a:blipFill dpi="0" rotWithShape="1">
            <a:blip r:embed="rId3">
              <a:alphaModFix amt="85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rtl="0"/>
            <a:endParaRPr lang="en-US" sz="3600" b="1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858017" y="1643050"/>
            <a:ext cx="1214446" cy="795335"/>
          </a:xfrm>
          <a:custGeom>
            <a:avLst/>
            <a:gdLst>
              <a:gd name="G0" fmla="+- 3073 0 0"/>
              <a:gd name="G1" fmla="+- 21600 0 3073"/>
              <a:gd name="G2" fmla="+- 21600 0 307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73" y="10800"/>
                </a:moveTo>
                <a:cubicBezTo>
                  <a:pt x="3073" y="15068"/>
                  <a:pt x="6532" y="18527"/>
                  <a:pt x="10800" y="18527"/>
                </a:cubicBezTo>
                <a:cubicBezTo>
                  <a:pt x="15068" y="18527"/>
                  <a:pt x="18527" y="15068"/>
                  <a:pt x="18527" y="10800"/>
                </a:cubicBezTo>
                <a:cubicBezTo>
                  <a:pt x="18527" y="6532"/>
                  <a:pt x="15068" y="3073"/>
                  <a:pt x="10800" y="3073"/>
                </a:cubicBezTo>
                <a:cubicBezTo>
                  <a:pt x="6532" y="3073"/>
                  <a:pt x="3073" y="6532"/>
                  <a:pt x="3073" y="10800"/>
                </a:cubicBezTo>
                <a:close/>
              </a:path>
            </a:pathLst>
          </a:custGeom>
          <a:blipFill dpi="0" rotWithShape="1">
            <a:blip r:embed="rId3">
              <a:alphaModFix amt="85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rtl="0"/>
            <a:endParaRPr lang="en-US" sz="36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009" y="366201"/>
            <a:ext cx="3136115" cy="191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مستطيل 12"/>
          <p:cNvSpPr/>
          <p:nvPr/>
        </p:nvSpPr>
        <p:spPr>
          <a:xfrm>
            <a:off x="3784640" y="1166071"/>
            <a:ext cx="24319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OM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نشاط تعاوني </a:t>
            </a:r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289" y="4308689"/>
            <a:ext cx="2538221" cy="178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شكل بيضاوي 13"/>
          <p:cNvSpPr/>
          <p:nvPr/>
        </p:nvSpPr>
        <p:spPr>
          <a:xfrm>
            <a:off x="1822467" y="3947585"/>
            <a:ext cx="4679189" cy="249302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OM" sz="2800" b="1" dirty="0" smtClean="0">
                <a:solidFill>
                  <a:srgbClr val="C00000"/>
                </a:solidFill>
              </a:rPr>
              <a:t>اقرأ النص الوارد صـــــ37 في الكتاب المدرسي ثم أجب عن الأسئلة .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21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