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1" r:id="rId1"/>
  </p:sldMasterIdLst>
  <p:notesMasterIdLst>
    <p:notesMasterId r:id="rId9"/>
  </p:notesMasterIdLst>
  <p:sldIdLst>
    <p:sldId id="256" r:id="rId2"/>
    <p:sldId id="259" r:id="rId3"/>
    <p:sldId id="265" r:id="rId4"/>
    <p:sldId id="264" r:id="rId5"/>
    <p:sldId id="268" r:id="rId6"/>
    <p:sldId id="266" r:id="rId7"/>
    <p:sldId id="269" r:id="rId8"/>
  </p:sldIdLst>
  <p:sldSz cx="12192000" cy="6858000"/>
  <p:notesSz cx="6858000" cy="9144000"/>
  <p:defaultTextStyle>
    <a:defPPr>
      <a:defRPr lang="ar-OM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0" d="100"/>
          <a:sy n="90" d="100"/>
        </p:scale>
        <p:origin x="-3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07.72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017.51563"/>
      <inkml:brushProperty name="anchorY" value="-32232.82227"/>
      <inkml:brushProperty name="scaleFactor" value="0.5"/>
    </inkml:brush>
  </inkml:definitions>
  <inkml:trace contextRef="#ctx0" brushRef="#br0">2041 2024 24575,'0'-73'0,"0"0"0,0 17 0,0 5 0,0-20 0,0 15 0,0-6 0,2 1 0,4 3 0,3-11 0,1-2 0,-2-6 0,-1 8 0,3 0 0,7-8 0,-7 13 0,5-18 0,-13 18 0,6-5 0,-1 10 0,-5-1 0,6 14 0,-8-12 0,0 22 0,0-6 0,0 7 0,0 0 0,0 9 0,0 1 0,0 7 0,0 1 0,0 0 0,0-1 0,0 1 0,0 0 0,0-1 0,0 1 0,0 0 0,0 0 0,0-1 0,0 1 0,0 0 0,0-1 0,-8 1 0,-1 0 0,-9 0 0,1 7 0,8-5 0,-7 13 0,7-6 0,-9 8 0,-7 0 0,-2 0 0,-15 0 0,-10 0 0,-9 0 0,-24 0 0,-3 0-425,37 0 1,-2 0 424,-6 0 0,-1 0 0,6-1 0,0 2 0,-9 6 0,0 1 0,9-3 0,2 2 0,0 5 0,0 1-166,1-7 0,0-3 166,-37 5 0,1-8 0,11 8 0,6-6 0,9 5 0,1-7 0,16 0 0,2 0 835,7 0-835,1 0 346,7 0-346,2 0 0,0 0 0,6 0 0,-14 0 0,14 0 0,-6 0 0,7 0 0,1 0 0,0 0 0,-23-7 0,-7-3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20.17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9491.4375"/>
      <inkml:brushProperty name="anchorY" value="-91794.15625"/>
      <inkml:brushProperty name="scaleFactor" value="0.5"/>
    </inkml:brush>
  </inkml:definitions>
  <inkml:trace contextRef="#ctx0" brushRef="#br0">1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20.3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9805.21875"/>
      <inkml:brushProperty name="anchorY" value="-98889.14063"/>
      <inkml:brushProperty name="scaleFactor" value="0.5"/>
    </inkml:brush>
  </inkml:definitions>
  <inkml:trace contextRef="#ctx0" brushRef="#br0">1 0 24575,'0'0'0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27.7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87 0 24575,'-10'70'0,"1"0"0,2-8 0,2-3 0,2 36-850,3-41 1,0 1 849,-4-2 0,0 0 0,-1 7 0,0 1 0,1-1 0,-1 1 0,-4 0 0,2-1 0,6-3 0,0-1 0,-3 0 0,1 0 0,2-4 0,2 0 156,-1 44-156,0-2 0,0 0 0,0-6 0,0 6 0,0 1 0,0-7 0,0-9 0,0-4 374,0-21-374,0 13 0,0-13 0,0 5 855,0-22-855,0 11 314,0-27-314,0 27 0,0-27 0,0 12 0,0-16 0,0 0 0,0 1 0,7-9 0,3-1 0,7-8 0,1 0 0,-1 0 0,0 0 0,0 0 0,8-8 0,-5-1 0,12-9 0,-5 1 0,0 7 0,13-5 0,-11 5 0,13-7 0,1 0 0,-7-1 0,14 9 0,-6-7 0,1 7 0,12-8 0,-18-1 0,18 9 0,-5 1 0,-6 8 0,20 0 0,-13 0 0,17 0 0,-1 0 0,8 0 0,-6 0 0,13 0 0,-5 0 0,8 0 0,-1 0 0,0 0 0,1 0 0,-1-8 0,9 6 0,-15-13 0,12 13 0,-13-13 0,8 13 0,-8-14 0,5 7 0,-5-1 0,0 3 0,5 7 0,-13-8 0,6 6 0,-8-6 0,0 8 0,8-7 0,2 5 0,0-6 0,-2 8 0,-8 0 0,0 0 0,0 0 0,0 0 0,1 0 0,-1 0 0,-8 0 0,6 0 0,-5 0 0,7 0 0,-7 0 0,5 0 0,-13 0 0,5 0 0,-7 0 0,0 0 0,-8 8 0,6 1 0,-13 1 0,13-2 0,-22-1 0,20-5 0,-26 14 0,26-15 0,-20 7 0,7-8 0,-2 8 0,-6-6 0,7 5 0,-7-7 0,-2 0 0,-8 0 0,-7 8 0,-2 2 0,-8 7 0,7-7 0,3-3 0,0 1 0,5-6 0,-5 6 0,7-1 0,0-5 0,0 6 0,1-8 0,-1 0 0,0 0 0,1 0 0,-1 8 0,0-7 0,0 7 0,8-8 0,2 0 0,0 0 0,14 0 0,-20 0 0,27 0 0,-19 0 0,21 0 0,-6 0 0,15 0 0,-5 0 0,6 0 0,-1 0 0,-5 0 0,6 0 0,-8 0 0,7 0 0,-5 0 0,5 0 0,1 0 0,-6 0 0,5 0 0,1 0 0,-6 0 0,-2 0 0,5 0 0,-11 0 0,14 0 0,-8 0 0,0 0 0,0 0 0,-1 0 0,1 0 0,0 0 0,0 0 0,0 0 0,0 0 0,-8 0 0,14 0 0,-12 0 0,6 0 0,-2 0 0,-6 0 0,8 0 0,-8 0 0,-2 0 0,-7 0 0,-1 0 0,1 0 0,-8 0 0,6 0 0,-7 0 0,1 0 0,-2 0 0,-7 0 0,-1 0 0,0 0 0,0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28.8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554 0 24575,'64'48'0,"1"6"0,-21-35 0,0 8 0,6 6 0,-13-6 0,13 0 0,-14-2 0,7-8 0,-17 8 0,15-6 0,-20-2 0,12-1 0,-16-7 0,0 9 0,0-1 0,1-8 0,-9 7 0,-1-7 0,-8 9 0,-8-1 0,-9 0 0,-10-7 0,0 5 0,-13-5 0,19 7 0,-35 8 0,25-13 0,-26 18 0,-3-10 0,-3 7 0,-14 5 0,0-5 0,-2 0 0,0 6 0,-5-6 0,20 0 0,-3 5 0,8-13 0,13 6 0,-4-15 0,15 5 0,16-5 0,-4 0 0,21 5 0,-14 10 0,7 11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0.0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24575,'9'23'0,"-1"14"0,-8 24 0,0 1 0,8 5 0,1-5 0,1-1 0,5-1 0,-5-9 0,7-6 0,-7 5 0,5-14 0,-13 6 0,6-7 0,-8-8 0,0-2 0,0-8 0,7 23 0,3 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1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764 0 24575,'24'55'0,"0"0"0,14 35 0,-38-40 0,0-6 0,0 8 0,0 7 0,0-5 0,0 6 0,0-8 0,0-8 0,0 6 0,8-14 0,-6 7 0,6-16 0,-8 5 0,0-5 0,0 0 0,0-2 0,0 0 0,0-6 0,0 6 0,0-8 0,0 1 0,-8-9 0,-9 7 0,-3-7 0,-12 1 0,-3-2 0,-1-8 0,-14 0 0,21 0 0,-19 7 0,11-5 0,-7 14 0,-6-7 0,14 9 0,-22-9 0,20 6 0,-20-13 0,29 14 0,-19-7 0,19 9 0,-13-9 0,7 7 0,16-7 0,-4 1 0,6-2 0,-2-8 0,9 7 0,12 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1.4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2.0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399 0 24575,'-55'49'0,"0"-1"0,11-3 0,6-14 0,5-31 0,8 0 0,6 0 0,-6 8 0,15 2 0,2 7 0,8 0 0,24-7 0,4-2 0,32-1 0,-6 3 0,-2 7 0,-2 0 0,-14-7 0,-9 5 0,-4-13 0,-13 6 0,-16 0 0,-29-6 0,-28 5 0,-24-7 0,27 7 0,-5 2 0,-2 0 0,0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2.7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24575,'42'80'0,"0"0"0,4-7 0,-5-12 0,-12-19 0,13-13 0,-7 19 0,7-27 0,17 50 0,13-5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3.7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450 260 24575,'61'-39'0,"7"8"0,-7 39 0,8 2 0,-7 7 0,-3 8 0,1 2 0,-22 0 0,18 6 0,-35-14 0,12 6 0,-16 0 0,-7 2 0,-3 7 0,-7 8 0,0 3 0,-15 7 0,-12 7 0,-25-20 0,-9 16 0,-8-34 0,-1 12 0,-6-16 0,-3-7 0,8-2 0,-4-8 0,21 0 0,-6 0 0,16 0 0,-6 0 0,21-8 0,-3-2 0,7 1 0,6-14 0,-6 3 0,15-14 0,2-1 0,8 1 0,-7-1 0,5 1 0,-6-1 0,0-7 0,6 13 0,-5-19 0,7 11 0,0-15 0,0 8 0,-8-6 0,6 14 0,-6-14 0,8 13 0,-7-5 0,5 15 0,-6-6 0,8 14 0,-8-6 0,-9 31 0,-10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1.6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246.90625"/>
      <inkml:brushProperty name="anchorY" value="-38862.96875"/>
      <inkml:brushProperty name="scaleFactor" value="0.5"/>
    </inkml:brush>
  </inkml:definitions>
  <inkml:trace contextRef="#ctx0" brushRef="#br0">70 1 24575,'-38'50'0,"7"4"0,31 30 0,0-3 0,0 13-907,0 0 907,0-13 0,0-28 0,0 1 0,0 44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4.0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24575,'0'0'0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5.2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589 18 24575,'0'75'0,"0"-4"0,0-52 0,0 6 0,0-7 0,-8-9 0,6-9 0,-13-2 0,13-13 0,-14-2 0,14-3 0,-13-5 0,5 0 0,1 6 0,-14-6 0,11 8 0,-20 7 0,20-5 0,-19 5 0,12-7 0,-8 7 0,-6 3 0,7 7 0,-1 0 0,2 0 0,0 0 0,6 0 0,-6 0 0,7 0 0,-7 0 0,6 0 0,-6 7 0,8 3 0,-1 7 0,1 8 0,0-5 0,7 5 0,3-8 0,7 8 0,0-6 0,0 6 0,0-8 0,0 1 0,0-1 0,7-8 0,3-1 0,7-8 0,0 0 0,1 0 0,-1 0 0,8 0 0,2 0 0,8 0 0,-1 0 0,1 0 0,7 0 0,-6 0 0,14 0 0,-5-8 0,7 7 0,-1-15 0,1 14 0,-8-13 0,14 5 0,-4-22 0,-10 7 0,4-2 0,1-9 0,0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5.6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24575,'0'0'0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5:35.8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485 1 24575,'-79'43'0,"0"0"0,13-6 0,3-4 0,15-14 0,0 0 0,-3 5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2.5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2980.78125"/>
      <inkml:brushProperty name="anchorY" value="-44213.42969"/>
      <inkml:brushProperty name="scaleFactor" value="0.5"/>
    </inkml:brush>
  </inkml:definitions>
  <inkml:trace contextRef="#ctx0" brushRef="#br0">589 0 24575,'29'88'0,"-6"-11"0,-23-9 0,0-7 0,0 8 0,0 0 0,0-7 0,-8 5 0,-2-5 0,1 7 0,-14 8 0,4-6 0,-16 6 0,0-8 0,1-8 0,-9 6 0,15-5 0,-20-1 0,19-9 0,-13-2 0,7-13 0,8-3 0,-6-1 0,6-14 0,8 6 0,-11-15 0,18 5 0,-13-5 0,8-1 0,7 7 0,-13 1 0,4 10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2.91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3590.60938"/>
      <inkml:brushProperty name="anchorY" value="-50186.44141"/>
      <inkml:brushProperty name="scaleFactor" value="0.5"/>
    </inkml:brush>
  </inkml:definitions>
  <inkml:trace contextRef="#ctx0" brushRef="#br0">1 0 24575,'36'36'0,"-1"-1"0,-1 7 0,-1-1 0,27 15 0,1 19 0,1-14-348,5 8 1,-29-20 0,1 2 0,5 3 0,0 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5.54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7241.9375"/>
      <inkml:brushProperty name="anchorY" value="-58267.12891"/>
      <inkml:brushProperty name="scaleFactor" value="0.5"/>
    </inkml:brush>
  </inkml:definitions>
  <inkml:trace contextRef="#ctx0" brushRef="#br0">346 1 24575,'-64'28'0,"0"0"0,0 0 0,-29 14 0,32-5 0,61-18 0,0 6 0,8-15 0,9 5 0,2-5 0,6 7 0,-8 0 0,8 1 0,-5-9 0,5-1 0,-16 0 0,7 1 0,-7 1 0,9 5 0,-1-13 0,-8 14 0,-1-7 0,-8 8 0,0 1 0,-8-1 0,-1-7 0,-8 5 0,-1-13 0,-30 44 0,-8 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7.09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8716.42188"/>
      <inkml:brushProperty name="anchorY" value="-64482.24219"/>
      <inkml:brushProperty name="scaleFactor" value="0.5"/>
    </inkml:brush>
  </inkml:definitions>
  <inkml:trace contextRef="#ctx0" brushRef="#br0">935 675 24575,'92'0'0,"-19"8"0,-40 2 0,-6 7 0,-1 8 0,15 2 0,-12 0 0,5-2 0,-1 0 0,-6-6 0,0 14 0,-2-7 0,-8 1 0,0-2 0,-7 0 0,-2-5 0,-8 5 0,0-8 0,-23 8 0,-6-6 0,-23 6 0,-8 0 0,-1-6 0,-8 6 0,-1 0 0,1-6 0,0 6 0,0-15 0,7 5 0,3-13 0,-1 14 0,22-14 0,-18 5 0,35-7 0,-12 0 0,16 0 0,0 0 0,-1 0 0,1 0 0,0-7 0,0-3 0,-1 0 0,1-13 0,0 4 0,7-8 0,2-6 0,1 7 0,-3-9 0,-7-7 0,7 13 0,-5-19 0,13 19 0,-13-21 0,13 14 0,-6-14 0,8 13 0,-8-13 0,6 14 0,-13-14 0,13 13 0,-6-13 0,1 21 0,-3-19 0,0 20 0,3-22 0,7 21 0,-8-19 0,-2 27 0,1-20 0,-7 7 0,7-11 0,-8 9 0,7 3 0,2 16 0,1 0 0,-3-1 0,0 1 0,-5 0 0,-25-8 0,-16-2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7.79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7562.35938"/>
      <inkml:brushProperty name="anchorY" value="-68916.17188"/>
      <inkml:brushProperty name="scaleFactor" value="0.5"/>
    </inkml:brush>
  </inkml:definitions>
  <inkml:trace contextRef="#ctx0" brushRef="#br0">0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9.3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0020.46875"/>
      <inkml:brushProperty name="anchorY" value="-77429.1875"/>
      <inkml:brushProperty name="scaleFactor" value="0.5"/>
    </inkml:brush>
  </inkml:definitions>
  <inkml:trace contextRef="#ctx0" brushRef="#br0">882 0 24575,'-9'52'0,"1"7"0,8-5 0,0 6 0,0-8 0,0 7 0,0-13 0,0 12 0,0-21 0,0 5 0,0-8 0,0 1 0,0 0 0,0-9 0,0 7 0,0-14 0,0 6 0,0-7 0,-8-9 0,-1-9 0,-9-9 0,9-16 0,-7-2 0,15-8 0,-15 1 0,7 7 0,-16-6 0,13 6 0,-19-7 0,20-1 0,-22 8 0,14-6 0,-14 14 0,6-14 0,0 22 0,-5-12 0,5 13 0,-8-7 0,1 7 0,7 3 0,-14 7 0,20 0 0,-19 0 0,13 0 0,-8 0 0,1 7 0,7 11 0,2 1 0,0 6 0,6 0 0,-14-6 0,22 6 0,-12 0 0,13-6 0,-7 6 0,7-7 0,2-1 0,8 0 0,0 0 0,0 1 0,0-1 0,16-7 0,-5 5 0,30-13 0,-5 6 0,16-8 0,0 0 0,0 0 0,0 0 0,0 0 0,-1 0 0,-6 0 0,5 0 0,-14 0 0,-1 0 0,-3 0 0,-12 0 0,5-8 0,-8 6 0,-8-13 0,-1-3 0,-8-9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0T14:13:19.82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8226.5625"/>
      <inkml:brushProperty name="anchorY" value="-82952.57813"/>
      <inkml:brushProperty name="scaleFactor" value="0.5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OM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A3FD49E-72B0-4C67-A815-8BEB4C6768AB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OM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68619E8-C4A8-4E2B-B5CB-E803235D36D9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5571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63616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59581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4035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437981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4602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188323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42339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6686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34911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24214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9411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33191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93201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1486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0897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5562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345D6-AB64-4BBD-B944-0C9E8E53B481}" type="datetimeFigureOut">
              <a:rPr lang="ar-OM" smtClean="0"/>
              <a:t>24/01/1444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7B14B9-49E5-455E-B11D-2769431CEA1E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820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34" Type="http://schemas.openxmlformats.org/officeDocument/2006/relationships/customXml" Target="../ink/ink17.xml"/><Relationship Id="rId42" Type="http://schemas.openxmlformats.org/officeDocument/2006/relationships/image" Target="../media/image20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20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image" Target="../media/image1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customXml" Target="../ink/ink2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31" Type="http://schemas.openxmlformats.org/officeDocument/2006/relationships/image" Target="../media/image15.png"/><Relationship Id="rId44" Type="http://schemas.openxmlformats.org/officeDocument/2006/relationships/customXml" Target="../ink/ink23.xml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customXml" Target="../ink/ink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l/resource/6744390" TargetMode="External"/><Relationship Id="rId2" Type="http://schemas.openxmlformats.org/officeDocument/2006/relationships/hyperlink" Target="https://wordwall.net/el/resource/644489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38300" y="2473142"/>
            <a:ext cx="8915399" cy="2262781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OM" sz="13800" b="1" dirty="0">
                <a:ln/>
                <a:solidFill>
                  <a:schemeClr val="accent3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الهــمــــس والجهـــر</a:t>
            </a:r>
          </a:p>
        </p:txBody>
      </p:sp>
      <p:pic>
        <p:nvPicPr>
          <p:cNvPr id="3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017" y="5659967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46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OM" dirty="0">
                <a:latin typeface="Andalus" panose="02020603050405020304" pitchFamily="18" charset="-78"/>
                <a:cs typeface="Andalus" panose="02020603050405020304" pitchFamily="18" charset="-78"/>
              </a:rPr>
              <a:t>الهمس والجهر في اللغة: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036755"/>
              </p:ext>
            </p:extLst>
          </p:nvPr>
        </p:nvGraphicFramePr>
        <p:xfrm>
          <a:off x="2395728" y="2124456"/>
          <a:ext cx="7424928" cy="362711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55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63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29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4707"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وجه المقارنة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الهمس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الجهر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6206"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التعريف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الكلام الخفي الذي لا يكاد يفهم.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الكلام الظاهر الواضح</a:t>
                      </a:r>
                      <a:r>
                        <a:rPr lang="ar-OM" baseline="0" dirty="0"/>
                        <a:t> والمعلن عنه.</a:t>
                      </a:r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6206"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الآية القرآنية</a:t>
                      </a:r>
                      <a:r>
                        <a:rPr lang="ar-OM" baseline="0" dirty="0"/>
                        <a:t> الدالة</a:t>
                      </a:r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« وخشعت الأصوات للرحمن فلا تسمع إلا همسا»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OM" dirty="0"/>
                        <a:t>« ولا تجهر بصلاتك ولا تخافت بها وابتغ بين ذلك</a:t>
                      </a:r>
                      <a:r>
                        <a:rPr lang="ar-OM" baseline="0" dirty="0"/>
                        <a:t> سبيلا»</a:t>
                      </a:r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416" y="5583767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68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84523"/>
              </p:ext>
            </p:extLst>
          </p:nvPr>
        </p:nvGraphicFramePr>
        <p:xfrm>
          <a:off x="2224024" y="920835"/>
          <a:ext cx="8128000" cy="51985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8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18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OM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وجه المقارنة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الهمس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الجهر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OM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التعريف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هو</a:t>
                      </a:r>
                      <a:r>
                        <a:rPr lang="ar-OM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جريان النفس عند النطق بالحرف لضعف </a:t>
                      </a:r>
                      <a:r>
                        <a:rPr lang="ar-OM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الإعتماد</a:t>
                      </a:r>
                      <a:r>
                        <a:rPr lang="ar-OM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على مخرجه</a:t>
                      </a:r>
                      <a:endParaRPr lang="ar-OM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هو انحباس النفس أو</a:t>
                      </a:r>
                      <a:r>
                        <a:rPr lang="ar-OM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معظمه عند النطق بالحرف لضعف </a:t>
                      </a:r>
                      <a:r>
                        <a:rPr lang="ar-OM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الإعتماد</a:t>
                      </a:r>
                      <a:r>
                        <a:rPr lang="ar-OM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على مخرجه</a:t>
                      </a:r>
                      <a:endParaRPr lang="ar-OM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OM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الحروف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كاف  – فاء – ثاء  – سين – تاء – حاء – هاء – شين – خاء - صاد</a:t>
                      </a:r>
                    </a:p>
                    <a:p>
                      <a:pPr algn="ctr" rtl="1"/>
                      <a:endParaRPr lang="ar-OM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عين – ظاء – ميم – واو – زا</a:t>
                      </a:r>
                      <a:r>
                        <a:rPr lang="ar-SA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</a:t>
                      </a:r>
                      <a:r>
                        <a:rPr lang="ar-OM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نون – قاف – ألف – غين - </a:t>
                      </a:r>
                      <a:r>
                        <a:rPr lang="ar-OM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ضاء</a:t>
                      </a:r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ذال – ياء - طاء</a:t>
                      </a:r>
                    </a:p>
                    <a:p>
                      <a:pPr algn="ctr" rtl="1"/>
                      <a:endParaRPr lang="ar-OM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OM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تجمع حروفه في كلمة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فحثه شخص سكت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عظم وزن قارئ غض ذي طلب جد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6187">
                <a:tc gridSpan="3">
                  <a:txBody>
                    <a:bodyPr/>
                    <a:lstStyle/>
                    <a:p>
                      <a:pPr algn="ctr" rtl="1"/>
                      <a:endParaRPr lang="ar-OM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OM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OM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3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017" y="56261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70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عين 1"/>
          <p:cNvSpPr/>
          <p:nvPr/>
        </p:nvSpPr>
        <p:spPr>
          <a:xfrm>
            <a:off x="8796528" y="356616"/>
            <a:ext cx="2706624" cy="25694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نشاط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2523744" y="2670048"/>
            <a:ext cx="7406640" cy="1344168"/>
          </a:xfrm>
          <a:prstGeom prst="rect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OM" sz="3600" dirty="0">
                <a:cs typeface="Akhbar MT" pitchFamily="2" charset="-78"/>
              </a:rPr>
              <a:t>1) متى يكون القارئ مبالغا في همسه للحرف!؟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697736" y="4203192"/>
            <a:ext cx="7406640" cy="1344168"/>
          </a:xfrm>
          <a:prstGeom prst="rect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OM" sz="3600" dirty="0">
                <a:cs typeface="Akhbar MT" pitchFamily="2" charset="-78"/>
              </a:rPr>
              <a:t>2) ما الفرق بين القلقلة والهمس!؟</a:t>
            </a:r>
          </a:p>
        </p:txBody>
      </p:sp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2">
            <p14:nvContentPartPr>
              <p14:cNvPr id="12" name="حبر 11">
                <a:extLst>
                  <a:ext uri="{FF2B5EF4-FFF2-40B4-BE49-F238E27FC236}">
                    <a16:creationId xmlns:a16="http://schemas.microsoft.com/office/drawing/2014/main" id="{113C4972-9CC2-E14F-BD56-B3C9831B9BC3}"/>
                  </a:ext>
                </a:extLst>
              </p14:cNvPr>
              <p14:cNvContentPartPr/>
              <p14:nvPr/>
            </p14:nvContentPartPr>
            <p14:xfrm>
              <a:off x="7478169" y="1947231"/>
              <a:ext cx="778680" cy="729000"/>
            </p14:xfrm>
          </p:contentPart>
        </mc:Choice>
        <mc:Fallback>
          <p:pic>
            <p:nvPicPr>
              <p:cNvPr id="12" name="حبر 11">
                <a:extLst>
                  <a:ext uri="{FF2B5EF4-FFF2-40B4-BE49-F238E27FC236}">
                    <a16:creationId xmlns:a16="http://schemas.microsoft.com/office/drawing/2014/main" xmlns="" id="{113C4972-9CC2-E14F-BD56-B3C9831B9B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60169" y="1929231"/>
                <a:ext cx="814320" cy="764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مجموعة 26">
            <a:extLst>
              <a:ext uri="{FF2B5EF4-FFF2-40B4-BE49-F238E27FC236}">
                <a16:creationId xmlns:a16="http://schemas.microsoft.com/office/drawing/2014/main" xmlns="" id="{D00EFEC9-2B92-C749-B001-B6B688CAF3C5}"/>
              </a:ext>
            </a:extLst>
          </p:cNvPr>
          <p:cNvGrpSpPr/>
          <p:nvPr/>
        </p:nvGrpSpPr>
        <p:grpSpPr>
          <a:xfrm>
            <a:off x="6363609" y="1163151"/>
            <a:ext cx="1681200" cy="691200"/>
            <a:chOff x="6363609" y="1163151"/>
            <a:chExt cx="1681200" cy="69120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4">
              <p14:nvContentPartPr>
                <p14:cNvPr id="13" name="حبر 12">
                  <a:extLst>
                    <a:ext uri="{FF2B5EF4-FFF2-40B4-BE49-F238E27FC236}">
                      <a16:creationId xmlns:a16="http://schemas.microsoft.com/office/drawing/2014/main" id="{762AC23F-69CE-1345-B4B7-73CF4FF4DD81}"/>
                    </a:ext>
                  </a:extLst>
                </p14:cNvPr>
                <p14:cNvContentPartPr/>
                <p14:nvPr/>
              </p14:nvContentPartPr>
              <p14:xfrm>
                <a:off x="8019609" y="1243791"/>
                <a:ext cx="25200" cy="268200"/>
              </p14:xfrm>
            </p:contentPart>
          </mc:Choice>
          <mc:Fallback>
            <p:pic>
              <p:nvPicPr>
                <p:cNvPr id="13" name="حبر 12">
                  <a:extLst>
                    <a:ext uri="{FF2B5EF4-FFF2-40B4-BE49-F238E27FC236}">
                      <a16:creationId xmlns:a16="http://schemas.microsoft.com/office/drawing/2014/main" xmlns="" id="{762AC23F-69CE-1345-B4B7-73CF4FF4DD8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001969" y="1226151"/>
                  <a:ext cx="6084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6">
              <p14:nvContentPartPr>
                <p14:cNvPr id="14" name="حبر 13">
                  <a:extLst>
                    <a:ext uri="{FF2B5EF4-FFF2-40B4-BE49-F238E27FC236}">
                      <a16:creationId xmlns:a16="http://schemas.microsoft.com/office/drawing/2014/main" id="{C8669C6C-318F-B446-A1DC-1580EE9E4DB8}"/>
                    </a:ext>
                  </a:extLst>
                </p14:cNvPr>
                <p14:cNvContentPartPr/>
                <p14:nvPr/>
              </p14:nvContentPartPr>
              <p14:xfrm>
                <a:off x="7614969" y="1163151"/>
                <a:ext cx="230760" cy="573120"/>
              </p14:xfrm>
            </p:contentPart>
          </mc:Choice>
          <mc:Fallback>
            <p:pic>
              <p:nvPicPr>
                <p:cNvPr id="14" name="حبر 13">
                  <a:extLst>
                    <a:ext uri="{FF2B5EF4-FFF2-40B4-BE49-F238E27FC236}">
                      <a16:creationId xmlns:a16="http://schemas.microsoft.com/office/drawing/2014/main" xmlns="" id="{C8669C6C-318F-B446-A1DC-1580EE9E4DB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597329" y="1145151"/>
                  <a:ext cx="266400" cy="60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8">
              <p14:nvContentPartPr>
                <p14:cNvPr id="15" name="حبر 14">
                  <a:extLst>
                    <a:ext uri="{FF2B5EF4-FFF2-40B4-BE49-F238E27FC236}">
                      <a16:creationId xmlns:a16="http://schemas.microsoft.com/office/drawing/2014/main" id="{3A5B1E97-331A-384E-91D6-4BE7516BC765}"/>
                    </a:ext>
                  </a:extLst>
                </p14:cNvPr>
                <p14:cNvContentPartPr/>
                <p14:nvPr/>
              </p14:nvContentPartPr>
              <p14:xfrm>
                <a:off x="7596249" y="1356111"/>
                <a:ext cx="199440" cy="224640"/>
              </p14:xfrm>
            </p:contentPart>
          </mc:Choice>
          <mc:Fallback>
            <p:pic>
              <p:nvPicPr>
                <p:cNvPr id="15" name="حبر 14">
                  <a:extLst>
                    <a:ext uri="{FF2B5EF4-FFF2-40B4-BE49-F238E27FC236}">
                      <a16:creationId xmlns:a16="http://schemas.microsoft.com/office/drawing/2014/main" xmlns="" id="{3A5B1E97-331A-384E-91D6-4BE7516BC76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578609" y="1338111"/>
                  <a:ext cx="23508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0">
              <p14:nvContentPartPr>
                <p14:cNvPr id="17" name="حبر 16">
                  <a:extLst>
                    <a:ext uri="{FF2B5EF4-FFF2-40B4-BE49-F238E27FC236}">
                      <a16:creationId xmlns:a16="http://schemas.microsoft.com/office/drawing/2014/main" id="{54DFBDF6-748C-C649-8BE8-83C5B39E93F3}"/>
                    </a:ext>
                  </a:extLst>
                </p14:cNvPr>
                <p14:cNvContentPartPr/>
                <p14:nvPr/>
              </p14:nvContentPartPr>
              <p14:xfrm>
                <a:off x="7895409" y="1623591"/>
                <a:ext cx="124920" cy="199440"/>
              </p14:xfrm>
            </p:contentPart>
          </mc:Choice>
          <mc:Fallback>
            <p:pic>
              <p:nvPicPr>
                <p:cNvPr id="17" name="حبر 16">
                  <a:extLst>
                    <a:ext uri="{FF2B5EF4-FFF2-40B4-BE49-F238E27FC236}">
                      <a16:creationId xmlns:a16="http://schemas.microsoft.com/office/drawing/2014/main" xmlns="" id="{54DFBDF6-748C-C649-8BE8-83C5B39E93F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877409" y="1605951"/>
                  <a:ext cx="16056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2">
              <p14:nvContentPartPr>
                <p14:cNvPr id="19" name="حبر 18">
                  <a:extLst>
                    <a:ext uri="{FF2B5EF4-FFF2-40B4-BE49-F238E27FC236}">
                      <a16:creationId xmlns:a16="http://schemas.microsoft.com/office/drawing/2014/main" id="{279613C6-BFE4-E240-A5CF-645F93ED59D3}"/>
                    </a:ext>
                  </a:extLst>
                </p14:cNvPr>
                <p14:cNvContentPartPr/>
                <p14:nvPr/>
              </p14:nvContentPartPr>
              <p14:xfrm>
                <a:off x="6979929" y="1181511"/>
                <a:ext cx="523440" cy="473400"/>
              </p14:xfrm>
            </p:contentPart>
          </mc:Choice>
          <mc:Fallback>
            <p:pic>
              <p:nvPicPr>
                <p:cNvPr id="19" name="حبر 18">
                  <a:extLst>
                    <a:ext uri="{FF2B5EF4-FFF2-40B4-BE49-F238E27FC236}">
                      <a16:creationId xmlns:a16="http://schemas.microsoft.com/office/drawing/2014/main" xmlns="" id="{279613C6-BFE4-E240-A5CF-645F93ED59D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962289" y="1163871"/>
                  <a:ext cx="559080" cy="50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4">
              <p14:nvContentPartPr>
                <p14:cNvPr id="21" name="حبر 20">
                  <a:extLst>
                    <a:ext uri="{FF2B5EF4-FFF2-40B4-BE49-F238E27FC236}">
                      <a16:creationId xmlns:a16="http://schemas.microsoft.com/office/drawing/2014/main" id="{8239B2C2-44F5-C14F-9BDE-C29A76C25C40}"/>
                    </a:ext>
                  </a:extLst>
                </p14:cNvPr>
                <p14:cNvContentPartPr/>
                <p14:nvPr/>
              </p14:nvContentPartPr>
              <p14:xfrm>
                <a:off x="7366209" y="1735911"/>
                <a:ext cx="360" cy="360"/>
              </p14:xfrm>
            </p:contentPart>
          </mc:Choice>
          <mc:Fallback>
            <p:pic>
              <p:nvPicPr>
                <p:cNvPr id="21" name="حبر 20">
                  <a:extLst>
                    <a:ext uri="{FF2B5EF4-FFF2-40B4-BE49-F238E27FC236}">
                      <a16:creationId xmlns:a16="http://schemas.microsoft.com/office/drawing/2014/main" xmlns="" id="{8239B2C2-44F5-C14F-9BDE-C29A76C25C4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348209" y="17179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6">
              <p14:nvContentPartPr>
                <p14:cNvPr id="23" name="حبر 22">
                  <a:extLst>
                    <a:ext uri="{FF2B5EF4-FFF2-40B4-BE49-F238E27FC236}">
                      <a16:creationId xmlns:a16="http://schemas.microsoft.com/office/drawing/2014/main" id="{752CA1F4-AA68-2D43-BF29-C9943355B811}"/>
                    </a:ext>
                  </a:extLst>
                </p14:cNvPr>
                <p14:cNvContentPartPr/>
                <p14:nvPr/>
              </p14:nvContentPartPr>
              <p14:xfrm>
                <a:off x="6500769" y="1374831"/>
                <a:ext cx="317880" cy="271440"/>
              </p14:xfrm>
            </p:contentPart>
          </mc:Choice>
          <mc:Fallback>
            <p:pic>
              <p:nvPicPr>
                <p:cNvPr id="23" name="حبر 22">
                  <a:extLst>
                    <a:ext uri="{FF2B5EF4-FFF2-40B4-BE49-F238E27FC236}">
                      <a16:creationId xmlns:a16="http://schemas.microsoft.com/office/drawing/2014/main" xmlns="" id="{752CA1F4-AA68-2D43-BF29-C9943355B81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482769" y="1356831"/>
                  <a:ext cx="35352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8">
              <p14:nvContentPartPr>
                <p14:cNvPr id="24" name="حبر 23">
                  <a:extLst>
                    <a:ext uri="{FF2B5EF4-FFF2-40B4-BE49-F238E27FC236}">
                      <a16:creationId xmlns:a16="http://schemas.microsoft.com/office/drawing/2014/main" id="{11D76415-59BC-D94B-A316-6D334B9720EE}"/>
                    </a:ext>
                  </a:extLst>
                </p14:cNvPr>
                <p14:cNvContentPartPr/>
                <p14:nvPr/>
              </p14:nvContentPartPr>
              <p14:xfrm>
                <a:off x="6936369" y="1853991"/>
                <a:ext cx="360" cy="360"/>
              </p14:xfrm>
            </p:contentPart>
          </mc:Choice>
          <mc:Fallback>
            <p:pic>
              <p:nvPicPr>
                <p:cNvPr id="24" name="حبر 23">
                  <a:extLst>
                    <a:ext uri="{FF2B5EF4-FFF2-40B4-BE49-F238E27FC236}">
                      <a16:creationId xmlns:a16="http://schemas.microsoft.com/office/drawing/2014/main" xmlns="" id="{11D76415-59BC-D94B-A316-6D334B9720E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918729" y="183635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0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DE9CF5BD-6EE0-A846-B99A-746245188082}"/>
                    </a:ext>
                  </a:extLst>
                </p14:cNvPr>
                <p14:cNvContentPartPr/>
                <p14:nvPr/>
              </p14:nvContentPartPr>
              <p14:xfrm>
                <a:off x="6594009" y="1225071"/>
                <a:ext cx="360" cy="360"/>
              </p14:xfrm>
            </p:contentPart>
          </mc:Choice>
          <mc:Fallback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xmlns="" id="{DE9CF5BD-6EE0-A846-B99A-74624518808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576369" y="120743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2">
              <p14:nvContentPartPr>
                <p14:cNvPr id="26" name="حبر 25">
                  <a:extLst>
                    <a:ext uri="{FF2B5EF4-FFF2-40B4-BE49-F238E27FC236}">
                      <a16:creationId xmlns:a16="http://schemas.microsoft.com/office/drawing/2014/main" id="{AD61F07F-B87A-DC4F-BB9E-CF741706D107}"/>
                    </a:ext>
                  </a:extLst>
                </p14:cNvPr>
                <p14:cNvContentPartPr/>
                <p14:nvPr/>
              </p14:nvContentPartPr>
              <p14:xfrm>
                <a:off x="6363609" y="1250271"/>
                <a:ext cx="360" cy="360"/>
              </p14:xfrm>
            </p:contentPart>
          </mc:Choice>
          <mc:Fallback>
            <p:pic>
              <p:nvPicPr>
                <p:cNvPr id="26" name="حبر 25">
                  <a:extLst>
                    <a:ext uri="{FF2B5EF4-FFF2-40B4-BE49-F238E27FC236}">
                      <a16:creationId xmlns:a16="http://schemas.microsoft.com/office/drawing/2014/main" xmlns="" id="{AD61F07F-B87A-DC4F-BB9E-CF741706D10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345969" y="12322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مربع نص 27">
            <a:extLst>
              <a:ext uri="{FF2B5EF4-FFF2-40B4-BE49-F238E27FC236}">
                <a16:creationId xmlns:a16="http://schemas.microsoft.com/office/drawing/2014/main" xmlns="" id="{3DEDE0EF-300C-FC4D-A292-59D01CACC501}"/>
              </a:ext>
            </a:extLst>
          </p:cNvPr>
          <p:cNvSpPr txBox="1"/>
          <p:nvPr/>
        </p:nvSpPr>
        <p:spPr>
          <a:xfrm>
            <a:off x="2604560" y="1119086"/>
            <a:ext cx="379666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dirty="0">
                <a:solidFill>
                  <a:srgbClr val="7030A0"/>
                </a:solidFill>
              </a:rPr>
              <a:t>عندما ينطق هاء بعد الحرف المهموس نتيجة الضغط الشديد على الحرف عند النطق به</a:t>
            </a:r>
            <a:endParaRPr lang="ar-OM" b="1" dirty="0">
              <a:solidFill>
                <a:srgbClr val="7030A0"/>
              </a:solidFill>
            </a:endParaRPr>
          </a:p>
        </p:txBody>
      </p:sp>
      <p:grpSp>
        <p:nvGrpSpPr>
          <p:cNvPr id="42" name="مجموعة 41">
            <a:extLst>
              <a:ext uri="{FF2B5EF4-FFF2-40B4-BE49-F238E27FC236}">
                <a16:creationId xmlns:a16="http://schemas.microsoft.com/office/drawing/2014/main" xmlns="" id="{464BC779-1528-8B41-9D3E-F78A54D35EBF}"/>
              </a:ext>
            </a:extLst>
          </p:cNvPr>
          <p:cNvGrpSpPr/>
          <p:nvPr/>
        </p:nvGrpSpPr>
        <p:grpSpPr>
          <a:xfrm>
            <a:off x="5019009" y="5010471"/>
            <a:ext cx="3025800" cy="1089720"/>
            <a:chOff x="5019009" y="5010471"/>
            <a:chExt cx="3025800" cy="108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9" name="حبر 28">
                  <a:extLst>
                    <a:ext uri="{FF2B5EF4-FFF2-40B4-BE49-F238E27FC236}">
                      <a16:creationId xmlns:a16="http://schemas.microsoft.com/office/drawing/2014/main" xmlns="" id="{BDEBFF09-F968-7B42-A7D0-90298159CF06}"/>
                    </a:ext>
                  </a:extLst>
                </p14:cNvPr>
                <p14:cNvContentPartPr/>
                <p14:nvPr/>
              </p14:nvContentPartPr>
              <p14:xfrm>
                <a:off x="5019009" y="5010471"/>
                <a:ext cx="2758320" cy="928080"/>
              </p14:xfrm>
            </p:contentPart>
          </mc:Choice>
          <mc:Fallback xmlns="">
            <p:pic>
              <p:nvPicPr>
                <p:cNvPr id="29" name="حبر 28">
                  <a:extLst>
                    <a:ext uri="{FF2B5EF4-FFF2-40B4-BE49-F238E27FC236}">
                      <a16:creationId xmlns:a16="http://schemas.microsoft.com/office/drawing/2014/main" id="{BDEBFF09-F968-7B42-A7D0-90298159CF0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010009" y="5001471"/>
                  <a:ext cx="2775960" cy="9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0" name="حبر 29">
                  <a:extLst>
                    <a:ext uri="{FF2B5EF4-FFF2-40B4-BE49-F238E27FC236}">
                      <a16:creationId xmlns:a16="http://schemas.microsoft.com/office/drawing/2014/main" xmlns="" id="{73ECB99C-F7F3-014F-A6CB-EF92C4A47540}"/>
                    </a:ext>
                  </a:extLst>
                </p14:cNvPr>
                <p14:cNvContentPartPr/>
                <p14:nvPr/>
              </p14:nvContentPartPr>
              <p14:xfrm>
                <a:off x="7614969" y="5732631"/>
                <a:ext cx="429840" cy="367560"/>
              </p14:xfrm>
            </p:contentPart>
          </mc:Choice>
          <mc:Fallback xmlns="">
            <p:pic>
              <p:nvPicPr>
                <p:cNvPr id="30" name="حبر 29">
                  <a:extLst>
                    <a:ext uri="{FF2B5EF4-FFF2-40B4-BE49-F238E27FC236}">
                      <a16:creationId xmlns:a16="http://schemas.microsoft.com/office/drawing/2014/main" id="{73ECB99C-F7F3-014F-A6CB-EF92C4A4754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606329" y="5723631"/>
                  <a:ext cx="447480" cy="38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مجموعة 40">
            <a:extLst>
              <a:ext uri="{FF2B5EF4-FFF2-40B4-BE49-F238E27FC236}">
                <a16:creationId xmlns:a16="http://schemas.microsoft.com/office/drawing/2014/main" xmlns="" id="{BA41CA17-779F-3C4E-BED8-8A26A38D9B83}"/>
              </a:ext>
            </a:extLst>
          </p:cNvPr>
          <p:cNvGrpSpPr/>
          <p:nvPr/>
        </p:nvGrpSpPr>
        <p:grpSpPr>
          <a:xfrm>
            <a:off x="8523969" y="5539671"/>
            <a:ext cx="1556640" cy="660240"/>
            <a:chOff x="8523969" y="5539671"/>
            <a:chExt cx="1556640" cy="66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1" name="حبر 30">
                  <a:extLst>
                    <a:ext uri="{FF2B5EF4-FFF2-40B4-BE49-F238E27FC236}">
                      <a16:creationId xmlns:a16="http://schemas.microsoft.com/office/drawing/2014/main" xmlns="" id="{F141C018-697D-7643-8563-FD4C2239F34B}"/>
                    </a:ext>
                  </a:extLst>
                </p14:cNvPr>
                <p14:cNvContentPartPr/>
                <p14:nvPr/>
              </p14:nvContentPartPr>
              <p14:xfrm>
                <a:off x="10030569" y="5564511"/>
                <a:ext cx="50040" cy="305280"/>
              </p14:xfrm>
            </p:contentPart>
          </mc:Choice>
          <mc:Fallback xmlns="">
            <p:pic>
              <p:nvPicPr>
                <p:cNvPr id="31" name="حبر 30">
                  <a:extLst>
                    <a:ext uri="{FF2B5EF4-FFF2-40B4-BE49-F238E27FC236}">
                      <a16:creationId xmlns:a16="http://schemas.microsoft.com/office/drawing/2014/main" id="{F141C018-697D-7643-8563-FD4C2239F34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0021929" y="5555511"/>
                  <a:ext cx="676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2" name="حبر 31">
                  <a:extLst>
                    <a:ext uri="{FF2B5EF4-FFF2-40B4-BE49-F238E27FC236}">
                      <a16:creationId xmlns:a16="http://schemas.microsoft.com/office/drawing/2014/main" xmlns="" id="{F19F43EF-DB39-4749-B380-F411F2623C2F}"/>
                    </a:ext>
                  </a:extLst>
                </p14:cNvPr>
                <p14:cNvContentPartPr/>
                <p14:nvPr/>
              </p14:nvContentPartPr>
              <p14:xfrm>
                <a:off x="9463209" y="5539671"/>
                <a:ext cx="312480" cy="442440"/>
              </p14:xfrm>
            </p:contentPart>
          </mc:Choice>
          <mc:Fallback xmlns="">
            <p:pic>
              <p:nvPicPr>
                <p:cNvPr id="32" name="حبر 31">
                  <a:extLst>
                    <a:ext uri="{FF2B5EF4-FFF2-40B4-BE49-F238E27FC236}">
                      <a16:creationId xmlns:a16="http://schemas.microsoft.com/office/drawing/2014/main" id="{F19F43EF-DB39-4749-B380-F411F2623C2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454569" y="5530671"/>
                  <a:ext cx="33012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3" name="حبر 32">
                  <a:extLst>
                    <a:ext uri="{FF2B5EF4-FFF2-40B4-BE49-F238E27FC236}">
                      <a16:creationId xmlns:a16="http://schemas.microsoft.com/office/drawing/2014/main" xmlns="" id="{1608B911-E5F5-044D-883B-88781B317CE4}"/>
                    </a:ext>
                  </a:extLst>
                </p14:cNvPr>
                <p14:cNvContentPartPr/>
                <p14:nvPr/>
              </p14:nvContentPartPr>
              <p14:xfrm>
                <a:off x="9588489" y="5732631"/>
                <a:ext cx="360" cy="360"/>
              </p14:xfrm>
            </p:contentPart>
          </mc:Choice>
          <mc:Fallback xmlns="">
            <p:pic>
              <p:nvPicPr>
                <p:cNvPr id="33" name="حبر 32">
                  <a:extLst>
                    <a:ext uri="{FF2B5EF4-FFF2-40B4-BE49-F238E27FC236}">
                      <a16:creationId xmlns:a16="http://schemas.microsoft.com/office/drawing/2014/main" id="{1608B911-E5F5-044D-883B-88781B317CE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579849" y="572363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4" name="حبر 33">
                  <a:extLst>
                    <a:ext uri="{FF2B5EF4-FFF2-40B4-BE49-F238E27FC236}">
                      <a16:creationId xmlns:a16="http://schemas.microsoft.com/office/drawing/2014/main" xmlns="" id="{BFCDB11C-833A-4B46-A631-86D0F5E0D321}"/>
                    </a:ext>
                  </a:extLst>
                </p14:cNvPr>
                <p14:cNvContentPartPr/>
                <p14:nvPr/>
              </p14:nvContentPartPr>
              <p14:xfrm>
                <a:off x="9806289" y="6037551"/>
                <a:ext cx="162360" cy="137160"/>
              </p14:xfrm>
            </p:contentPart>
          </mc:Choice>
          <mc:Fallback xmlns="">
            <p:pic>
              <p:nvPicPr>
                <p:cNvPr id="34" name="حبر 33">
                  <a:extLst>
                    <a:ext uri="{FF2B5EF4-FFF2-40B4-BE49-F238E27FC236}">
                      <a16:creationId xmlns:a16="http://schemas.microsoft.com/office/drawing/2014/main" id="{BFCDB11C-833A-4B46-A631-86D0F5E0D32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797649" y="6028551"/>
                  <a:ext cx="1800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5" name="حبر 34">
                  <a:extLst>
                    <a:ext uri="{FF2B5EF4-FFF2-40B4-BE49-F238E27FC236}">
                      <a16:creationId xmlns:a16="http://schemas.microsoft.com/office/drawing/2014/main" xmlns="" id="{87A1A471-6161-D848-B3CD-C62796499C3D}"/>
                    </a:ext>
                  </a:extLst>
                </p14:cNvPr>
                <p14:cNvContentPartPr/>
                <p14:nvPr/>
              </p14:nvContentPartPr>
              <p14:xfrm>
                <a:off x="9613329" y="5626791"/>
                <a:ext cx="162360" cy="205920"/>
              </p14:xfrm>
            </p:contentPart>
          </mc:Choice>
          <mc:Fallback xmlns="">
            <p:pic>
              <p:nvPicPr>
                <p:cNvPr id="35" name="حبر 34">
                  <a:extLst>
                    <a:ext uri="{FF2B5EF4-FFF2-40B4-BE49-F238E27FC236}">
                      <a16:creationId xmlns:a16="http://schemas.microsoft.com/office/drawing/2014/main" id="{87A1A471-6161-D848-B3CD-C62796499C3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604689" y="5617791"/>
                  <a:ext cx="1800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6" name="حبر 35">
                  <a:extLst>
                    <a:ext uri="{FF2B5EF4-FFF2-40B4-BE49-F238E27FC236}">
                      <a16:creationId xmlns:a16="http://schemas.microsoft.com/office/drawing/2014/main" xmlns="" id="{40A78D4E-BEBF-634C-9C0E-7FF05F9E8934}"/>
                    </a:ext>
                  </a:extLst>
                </p14:cNvPr>
                <p14:cNvContentPartPr/>
                <p14:nvPr/>
              </p14:nvContentPartPr>
              <p14:xfrm>
                <a:off x="8897649" y="5713911"/>
                <a:ext cx="386280" cy="305280"/>
              </p14:xfrm>
            </p:contentPart>
          </mc:Choice>
          <mc:Fallback xmlns="">
            <p:pic>
              <p:nvPicPr>
                <p:cNvPr id="36" name="حبر 35">
                  <a:extLst>
                    <a:ext uri="{FF2B5EF4-FFF2-40B4-BE49-F238E27FC236}">
                      <a16:creationId xmlns:a16="http://schemas.microsoft.com/office/drawing/2014/main" id="{40A78D4E-BEBF-634C-9C0E-7FF05F9E89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888649" y="5704911"/>
                  <a:ext cx="40392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7" name="حبر 36">
                  <a:extLst>
                    <a:ext uri="{FF2B5EF4-FFF2-40B4-BE49-F238E27FC236}">
                      <a16:creationId xmlns:a16="http://schemas.microsoft.com/office/drawing/2014/main" xmlns="" id="{A419E793-BE20-C54C-B681-A8006AC2C293}"/>
                    </a:ext>
                  </a:extLst>
                </p14:cNvPr>
                <p14:cNvContentPartPr/>
                <p14:nvPr/>
              </p14:nvContentPartPr>
              <p14:xfrm>
                <a:off x="9264849" y="6031431"/>
                <a:ext cx="360" cy="360"/>
              </p14:xfrm>
            </p:contentPart>
          </mc:Choice>
          <mc:Fallback xmlns="">
            <p:pic>
              <p:nvPicPr>
                <p:cNvPr id="37" name="حبر 36">
                  <a:extLst>
                    <a:ext uri="{FF2B5EF4-FFF2-40B4-BE49-F238E27FC236}">
                      <a16:creationId xmlns:a16="http://schemas.microsoft.com/office/drawing/2014/main" id="{A419E793-BE20-C54C-B681-A8006AC2C29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255849" y="602243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8" name="حبر 37">
                  <a:extLst>
                    <a:ext uri="{FF2B5EF4-FFF2-40B4-BE49-F238E27FC236}">
                      <a16:creationId xmlns:a16="http://schemas.microsoft.com/office/drawing/2014/main" xmlns="" id="{82A181A9-931F-9844-B4E2-A380BABC9D37}"/>
                    </a:ext>
                  </a:extLst>
                </p14:cNvPr>
                <p14:cNvContentPartPr/>
                <p14:nvPr/>
              </p14:nvContentPartPr>
              <p14:xfrm>
                <a:off x="8523969" y="5894271"/>
                <a:ext cx="330480" cy="93600"/>
              </p14:xfrm>
            </p:contentPart>
          </mc:Choice>
          <mc:Fallback xmlns="">
            <p:pic>
              <p:nvPicPr>
                <p:cNvPr id="38" name="حبر 37">
                  <a:extLst>
                    <a:ext uri="{FF2B5EF4-FFF2-40B4-BE49-F238E27FC236}">
                      <a16:creationId xmlns:a16="http://schemas.microsoft.com/office/drawing/2014/main" id="{82A181A9-931F-9844-B4E2-A380BABC9D3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515329" y="5885631"/>
                  <a:ext cx="34812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9" name="حبر 38">
                  <a:extLst>
                    <a:ext uri="{FF2B5EF4-FFF2-40B4-BE49-F238E27FC236}">
                      <a16:creationId xmlns:a16="http://schemas.microsoft.com/office/drawing/2014/main" xmlns="" id="{EC1D6E5A-A351-724B-BA4B-3033210A1DBF}"/>
                    </a:ext>
                  </a:extLst>
                </p14:cNvPr>
                <p14:cNvContentPartPr/>
                <p14:nvPr/>
              </p14:nvContentPartPr>
              <p14:xfrm>
                <a:off x="8941209" y="6199551"/>
                <a:ext cx="360" cy="360"/>
              </p14:xfrm>
            </p:contentPart>
          </mc:Choice>
          <mc:Fallback xmlns="">
            <p:pic>
              <p:nvPicPr>
                <p:cNvPr id="39" name="حبر 38">
                  <a:extLst>
                    <a:ext uri="{FF2B5EF4-FFF2-40B4-BE49-F238E27FC236}">
                      <a16:creationId xmlns:a16="http://schemas.microsoft.com/office/drawing/2014/main" id="{EC1D6E5A-A351-724B-BA4B-3033210A1DB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932209" y="619055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0" name="حبر 39">
                  <a:extLst>
                    <a:ext uri="{FF2B5EF4-FFF2-40B4-BE49-F238E27FC236}">
                      <a16:creationId xmlns:a16="http://schemas.microsoft.com/office/drawing/2014/main" xmlns="" id="{0CDE9363-8F7B-4647-8F15-6EF901DB8B58}"/>
                    </a:ext>
                  </a:extLst>
                </p14:cNvPr>
                <p14:cNvContentPartPr/>
                <p14:nvPr/>
              </p14:nvContentPartPr>
              <p14:xfrm>
                <a:off x="8542689" y="5620311"/>
                <a:ext cx="174600" cy="87480"/>
              </p14:xfrm>
            </p:contentPart>
          </mc:Choice>
          <mc:Fallback xmlns="">
            <p:pic>
              <p:nvPicPr>
                <p:cNvPr id="40" name="حبر 39">
                  <a:extLst>
                    <a:ext uri="{FF2B5EF4-FFF2-40B4-BE49-F238E27FC236}">
                      <a16:creationId xmlns:a16="http://schemas.microsoft.com/office/drawing/2014/main" id="{0CDE9363-8F7B-4647-8F15-6EF901DB8B5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533689" y="5611671"/>
                  <a:ext cx="192240" cy="1051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3" name="مربع نص 42">
            <a:extLst>
              <a:ext uri="{FF2B5EF4-FFF2-40B4-BE49-F238E27FC236}">
                <a16:creationId xmlns:a16="http://schemas.microsoft.com/office/drawing/2014/main" xmlns="" id="{BB2DD1E6-77FF-1245-9DD1-28B3DA128585}"/>
              </a:ext>
            </a:extLst>
          </p:cNvPr>
          <p:cNvSpPr txBox="1"/>
          <p:nvPr/>
        </p:nvSpPr>
        <p:spPr>
          <a:xfrm>
            <a:off x="10074489" y="3028616"/>
            <a:ext cx="1828800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dirty="0">
                <a:solidFill>
                  <a:srgbClr val="7030A0"/>
                </a:solidFill>
              </a:rPr>
              <a:t>حروف القلقلة تدخل ضمن حروف الجهر و لذلك حروفها قوية لقوة اعتمادها على المخرج عند النطق بها أما حروف الهمس ضعيفة لذلك كان اعتمادها على المخرج ضعيفا</a:t>
            </a:r>
            <a:endParaRPr lang="ar-OM" b="1" dirty="0">
              <a:solidFill>
                <a:srgbClr val="7030A0"/>
              </a:solidFill>
            </a:endParaRPr>
          </a:p>
        </p:txBody>
      </p:sp>
      <p:pic>
        <p:nvPicPr>
          <p:cNvPr id="44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17" y="5832711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57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عين 1"/>
          <p:cNvSpPr/>
          <p:nvPr/>
        </p:nvSpPr>
        <p:spPr>
          <a:xfrm>
            <a:off x="8796528" y="356616"/>
            <a:ext cx="2706624" cy="25694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نشاط</a:t>
            </a:r>
            <a:endParaRPr lang="en-GB" sz="48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ar-SA" sz="4800" dirty="0">
                <a:latin typeface="Aldhabi" panose="01000000000000000000" pitchFamily="2" charset="-78"/>
                <a:cs typeface="Aldhabi" panose="01000000000000000000" pitchFamily="2" charset="-78"/>
              </a:rPr>
              <a:t>إثرائي١</a:t>
            </a:r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xmlns="" id="{6D48580B-A9E4-9C44-8751-B3508A5AB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95340"/>
              </p:ext>
            </p:extLst>
          </p:nvPr>
        </p:nvGraphicFramePr>
        <p:xfrm>
          <a:off x="1892547" y="1929364"/>
          <a:ext cx="6853299" cy="40809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3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42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35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16187">
                <a:tc>
                  <a:txBody>
                    <a:bodyPr/>
                    <a:lstStyle/>
                    <a:p>
                      <a:pPr algn="ctr" rtl="1"/>
                      <a:endParaRPr lang="ar-OM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الهمس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الجهر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</a:t>
                      </a:r>
                      <a:endParaRPr lang="ar-OM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</a:t>
                      </a:r>
                      <a:endParaRPr lang="ar-OM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6187">
                <a:tc>
                  <a:txBody>
                    <a:bodyPr/>
                    <a:lstStyle/>
                    <a:p>
                      <a:pPr algn="ctr" rtl="1"/>
                      <a:r>
                        <a:rPr lang="ar-OM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</a:t>
                      </a:r>
                      <a:r>
                        <a:rPr lang="ar-OM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OM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6187">
                <a:tc gridSpan="3"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C00000"/>
                          </a:solidFill>
                        </a:rPr>
                        <a:t>       س</a:t>
                      </a:r>
                      <a:endParaRPr lang="ar-OM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OM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OM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470599A5-E01B-6F4C-9905-3FC7DE079629}"/>
              </a:ext>
            </a:extLst>
          </p:cNvPr>
          <p:cNvSpPr txBox="1"/>
          <p:nvPr/>
        </p:nvSpPr>
        <p:spPr>
          <a:xfrm>
            <a:off x="2253626" y="625685"/>
            <a:ext cx="6356137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>
                <a:solidFill>
                  <a:srgbClr val="7030A0"/>
                </a:solidFill>
              </a:rPr>
              <a:t>من خلال دراستك لصفتي ( الهمس والجهر ) حددي الصفة المناسبة لكل حرف من الحروف الآتية في الجدول أدناه</a:t>
            </a:r>
            <a:endParaRPr lang="ar-OM" sz="2000" b="1" dirty="0">
              <a:solidFill>
                <a:srgbClr val="7030A0"/>
              </a:solidFill>
            </a:endParaRPr>
          </a:p>
        </p:txBody>
      </p:sp>
      <p:pic>
        <p:nvPicPr>
          <p:cNvPr id="5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102" y="57277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60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81273" y="2751667"/>
            <a:ext cx="9462745" cy="1954804"/>
          </a:xfrm>
          <a:prstGeom prst="rect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cs typeface="Akhbar MT" pitchFamily="2" charset="-78"/>
              </a:rPr>
              <a:t>الحرف المهموس الموقوف عليه من الكلمات القرآنية الآتية هو:</a:t>
            </a:r>
          </a:p>
          <a:p>
            <a:r>
              <a:rPr lang="ar-SA" sz="3200" b="1" dirty="0">
                <a:solidFill>
                  <a:schemeClr val="accent1"/>
                </a:solidFill>
                <a:cs typeface="Akhbar MT" pitchFamily="2" charset="-78"/>
              </a:rPr>
              <a:t>- العالمين.         - الليل.             - واليوم الموعود.       - الصيف.       </a:t>
            </a:r>
          </a:p>
          <a:p>
            <a:pPr algn="ctr"/>
            <a:endParaRPr lang="ar-OM" sz="3200" b="1" dirty="0">
              <a:cs typeface="Akhbar MT" pitchFamily="2" charset="-78"/>
            </a:endParaRPr>
          </a:p>
        </p:txBody>
      </p:sp>
      <p:sp>
        <p:nvSpPr>
          <p:cNvPr id="4" name="معين 3">
            <a:extLst>
              <a:ext uri="{FF2B5EF4-FFF2-40B4-BE49-F238E27FC236}">
                <a16:creationId xmlns:a16="http://schemas.microsoft.com/office/drawing/2014/main" xmlns="" id="{8DAAF693-90F6-2846-9D0A-18A12FB54FAB}"/>
              </a:ext>
            </a:extLst>
          </p:cNvPr>
          <p:cNvSpPr/>
          <p:nvPr/>
        </p:nvSpPr>
        <p:spPr>
          <a:xfrm>
            <a:off x="8796528" y="356616"/>
            <a:ext cx="2706624" cy="25694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نشاط</a:t>
            </a:r>
          </a:p>
          <a:p>
            <a:pPr algn="ctr"/>
            <a:r>
              <a:rPr lang="ar-SA" sz="4800" dirty="0">
                <a:latin typeface="Aldhabi" panose="01000000000000000000" pitchFamily="2" charset="-78"/>
                <a:cs typeface="Aldhabi" panose="01000000000000000000" pitchFamily="2" charset="-78"/>
              </a:rPr>
              <a:t>إثرائ</a:t>
            </a:r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ي </a:t>
            </a:r>
            <a:r>
              <a:rPr lang="ar-SA" sz="4800" dirty="0">
                <a:latin typeface="Aldhabi" panose="01000000000000000000" pitchFamily="2" charset="-78"/>
                <a:cs typeface="Aldhabi" panose="01000000000000000000" pitchFamily="2" charset="-78"/>
              </a:rPr>
              <a:t>٢</a:t>
            </a:r>
            <a:endParaRPr lang="ar-OM" sz="4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5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950" y="5744633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0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عين 1"/>
          <p:cNvSpPr/>
          <p:nvPr/>
        </p:nvSpPr>
        <p:spPr>
          <a:xfrm>
            <a:off x="8796528" y="356616"/>
            <a:ext cx="2706624" cy="25694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نشاط</a:t>
            </a:r>
          </a:p>
          <a:p>
            <a:pPr algn="ctr"/>
            <a:r>
              <a:rPr lang="ar-OM" sz="4800" dirty="0">
                <a:latin typeface="Aldhabi" panose="01000000000000000000" pitchFamily="2" charset="-78"/>
                <a:cs typeface="Aldhabi" panose="01000000000000000000" pitchFamily="2" charset="-78"/>
              </a:rPr>
              <a:t>ختامي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2392648" y="2670048"/>
            <a:ext cx="7406640" cy="1344168"/>
          </a:xfrm>
          <a:prstGeom prst="rect">
            <a:avLst/>
          </a:prstGeom>
          <a:ln w="57150">
            <a:prstDash val="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OM" sz="3600" dirty="0">
              <a:cs typeface="Akhbar MT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687263" y="3329854"/>
            <a:ext cx="4825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OM" dirty="0">
                <a:hlinkClick r:id="rId2"/>
              </a:rPr>
              <a:t>https://wordwall.net/el/resource/6444897</a:t>
            </a:r>
            <a:endParaRPr lang="ar-OM" dirty="0"/>
          </a:p>
          <a:p>
            <a:endParaRPr lang="ar-OM" dirty="0"/>
          </a:p>
        </p:txBody>
      </p:sp>
      <p:sp>
        <p:nvSpPr>
          <p:cNvPr id="7" name="مستطيل 6"/>
          <p:cNvSpPr/>
          <p:nvPr/>
        </p:nvSpPr>
        <p:spPr>
          <a:xfrm>
            <a:off x="3687263" y="2797617"/>
            <a:ext cx="48334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OM" dirty="0">
                <a:hlinkClick r:id="rId3"/>
              </a:rPr>
              <a:t>https://wordwall.net/el/resource/6744390</a:t>
            </a:r>
            <a:endParaRPr lang="ar-OM" dirty="0"/>
          </a:p>
          <a:p>
            <a:endParaRPr lang="ar-OM" dirty="0"/>
          </a:p>
        </p:txBody>
      </p:sp>
      <p:pic>
        <p:nvPicPr>
          <p:cNvPr id="8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416" y="5736167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690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260</Words>
  <Application>Microsoft Office PowerPoint</Application>
  <PresentationFormat>مخصص</PresentationFormat>
  <Paragraphs>45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Wisp</vt:lpstr>
      <vt:lpstr>الهــمــــس والجهـــر</vt:lpstr>
      <vt:lpstr>الهمس والجهر في اللغة: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الهــمــــس والجهـــر</dc:title>
  <dc:creator>حساب Microsoft</dc:creator>
  <cp:lastModifiedBy>Windows User</cp:lastModifiedBy>
  <cp:revision>19</cp:revision>
  <dcterms:created xsi:type="dcterms:W3CDTF">2020-11-23T04:06:42Z</dcterms:created>
  <dcterms:modified xsi:type="dcterms:W3CDTF">2022-08-21T15:32:15Z</dcterms:modified>
</cp:coreProperties>
</file>