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1" r:id="rId4"/>
    <p:sldId id="263" r:id="rId5"/>
    <p:sldId id="273" r:id="rId6"/>
    <p:sldId id="270" r:id="rId7"/>
    <p:sldId id="274" r:id="rId8"/>
    <p:sldId id="267" r:id="rId9"/>
    <p:sldId id="277" r:id="rId10"/>
    <p:sldId id="278" r:id="rId11"/>
    <p:sldId id="282" r:id="rId12"/>
    <p:sldId id="283" r:id="rId13"/>
    <p:sldId id="280" r:id="rId14"/>
    <p:sldId id="269" r:id="rId15"/>
    <p:sldId id="284" r:id="rId16"/>
  </p:sldIdLst>
  <p:sldSz cx="18288000" cy="10287000"/>
  <p:notesSz cx="6858000" cy="9144000"/>
  <p:embeddedFontLst>
    <p:embeddedFont>
      <p:font typeface="Amsterdam Three" panose="02000500000000000000"/>
      <p:regular r:id="rId17"/>
    </p:embeddedFont>
    <p:embeddedFont>
      <p:font typeface="Amsterdam Three Italics" panose="02000500000000000000" pitchFamily="2" charset="0"/>
      <p:regular r:id="rId18"/>
    </p:embeddedFont>
    <p:embeddedFont>
      <p:font typeface="Arimo" panose="020B0604020202020204" pitchFamily="34" charset="0"/>
      <p:regular r:id="rId19"/>
    </p:embeddedFont>
    <p:embeddedFont>
      <p:font typeface="Arimo Bold" panose="020B0704020202020204" pitchFamily="34" charset="0"/>
      <p:regular r:id="rId20"/>
    </p:embeddedFont>
    <p:embeddedFont>
      <p:font typeface="Arimo Bold Italics" panose="020B0704020202090204" pitchFamily="34" charset="0"/>
      <p:regular r:id="rId21"/>
    </p:embeddedFont>
    <p:embeddedFont>
      <p:font typeface="Arimo Italics" panose="020B0604020202090204" pitchFamily="34" charset="0"/>
      <p:regular r:id="rId22"/>
    </p:embeddedFont>
    <p:embeddedFont>
      <p:font typeface="Dekko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0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6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31.png"/><Relationship Id="rId10" Type="http://schemas.openxmlformats.org/officeDocument/2006/relationships/image" Target="../media/image51.png"/><Relationship Id="rId4" Type="http://schemas.openxmlformats.org/officeDocument/2006/relationships/image" Target="../media/image30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7.jpe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8.png"/><Relationship Id="rId7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7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10" Type="http://schemas.openxmlformats.org/officeDocument/2006/relationships/image" Target="../media/image30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7.png"/><Relationship Id="rId5" Type="http://schemas.openxmlformats.org/officeDocument/2006/relationships/image" Target="../media/image30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8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6.png"/><Relationship Id="rId7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9.png"/><Relationship Id="rId5" Type="http://schemas.openxmlformats.org/officeDocument/2006/relationships/image" Target="../media/image30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1801771" y="-85044"/>
            <a:ext cx="4110002" cy="2812947"/>
          </a:xfrm>
          <a:prstGeom prst="rect">
            <a:avLst/>
          </a:prstGeom>
          <a:solidFill>
            <a:srgbClr val="FDF9F5"/>
          </a:solidFill>
        </p:spPr>
      </p:sp>
      <p:sp>
        <p:nvSpPr>
          <p:cNvPr id="3" name="AutoShape 3"/>
          <p:cNvSpPr/>
          <p:nvPr/>
        </p:nvSpPr>
        <p:spPr>
          <a:xfrm>
            <a:off x="-266677" y="-492534"/>
            <a:ext cx="4110002" cy="3728120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716490" y="213961"/>
            <a:ext cx="3754513" cy="249387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88932" y="-44507"/>
            <a:ext cx="3754513" cy="2360389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14623485" y="2058123"/>
            <a:ext cx="1795741" cy="2469226"/>
          </a:xfrm>
          <a:prstGeom prst="rect">
            <a:avLst/>
          </a:prstGeom>
          <a:solidFill>
            <a:srgbClr val="FDF9F5"/>
          </a:solidFill>
        </p:spPr>
      </p:sp>
      <p:sp>
        <p:nvSpPr>
          <p:cNvPr id="7" name="AutoShape 7"/>
          <p:cNvSpPr/>
          <p:nvPr/>
        </p:nvSpPr>
        <p:spPr>
          <a:xfrm>
            <a:off x="16767809" y="2058123"/>
            <a:ext cx="1795741" cy="2469226"/>
          </a:xfrm>
          <a:prstGeom prst="rect">
            <a:avLst/>
          </a:prstGeom>
          <a:solidFill>
            <a:srgbClr val="FDF9F5"/>
          </a:solidFill>
        </p:spPr>
      </p:sp>
      <p:sp>
        <p:nvSpPr>
          <p:cNvPr id="8" name="AutoShape 8"/>
          <p:cNvSpPr/>
          <p:nvPr/>
        </p:nvSpPr>
        <p:spPr>
          <a:xfrm>
            <a:off x="14623485" y="2058123"/>
            <a:ext cx="1795741" cy="1982747"/>
          </a:xfrm>
          <a:prstGeom prst="rect">
            <a:avLst/>
          </a:prstGeom>
          <a:solidFill>
            <a:srgbClr val="CFB38A"/>
          </a:solidFill>
        </p:spPr>
      </p:sp>
      <p:sp>
        <p:nvSpPr>
          <p:cNvPr id="9" name="AutoShape 9"/>
          <p:cNvSpPr/>
          <p:nvPr/>
        </p:nvSpPr>
        <p:spPr>
          <a:xfrm>
            <a:off x="16767809" y="2058123"/>
            <a:ext cx="1795741" cy="1982747"/>
          </a:xfrm>
          <a:prstGeom prst="rect">
            <a:avLst/>
          </a:prstGeom>
          <a:solidFill>
            <a:srgbClr val="FFDFAF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082941" y="949566"/>
            <a:ext cx="4699652" cy="82355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alphaModFix amt="68000"/>
          </a:blip>
          <a:srcRect/>
          <a:stretch>
            <a:fillRect/>
          </a:stretch>
        </p:blipFill>
        <p:spPr>
          <a:xfrm rot="-5400000">
            <a:off x="2883017" y="6394721"/>
            <a:ext cx="1565128" cy="3958175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686494" y="4547491"/>
            <a:ext cx="3958175" cy="3781648"/>
          </a:xfrm>
          <a:prstGeom prst="rect">
            <a:avLst/>
          </a:prstGeom>
          <a:solidFill>
            <a:srgbClr val="EFE0CB"/>
          </a:solidFill>
        </p:spPr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alphaModFix amt="90000"/>
          </a:blip>
          <a:srcRect/>
          <a:stretch>
            <a:fillRect/>
          </a:stretch>
        </p:blipFill>
        <p:spPr>
          <a:xfrm>
            <a:off x="2946452" y="4088504"/>
            <a:ext cx="1438257" cy="634631"/>
          </a:xfrm>
          <a:prstGeom prst="rect">
            <a:avLst/>
          </a:prstGeom>
        </p:spPr>
      </p:pic>
      <p:sp>
        <p:nvSpPr>
          <p:cNvPr id="15" name="AutoShape 15"/>
          <p:cNvSpPr/>
          <p:nvPr/>
        </p:nvSpPr>
        <p:spPr>
          <a:xfrm>
            <a:off x="9979931" y="3089303"/>
            <a:ext cx="3103010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 t="9646" b="9646"/>
          <a:stretch>
            <a:fillRect/>
          </a:stretch>
        </p:blipFill>
        <p:spPr>
          <a:xfrm>
            <a:off x="10157676" y="3275743"/>
            <a:ext cx="2747520" cy="332613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837197" y="678783"/>
            <a:ext cx="1512428" cy="313051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92974">
            <a:off x="2321370" y="2357008"/>
            <a:ext cx="2200832" cy="694864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7257905" y="1174902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475704" y="6263286"/>
            <a:ext cx="4030075" cy="502492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1">
            <a:alphaModFix amt="60000"/>
          </a:blip>
          <a:srcRect/>
          <a:stretch>
            <a:fillRect/>
          </a:stretch>
        </p:blipFill>
        <p:spPr>
          <a:xfrm>
            <a:off x="4718987" y="-44507"/>
            <a:ext cx="15848691" cy="11866707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4928930" y="8055678"/>
            <a:ext cx="3754513" cy="237467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632656" y="8055677"/>
            <a:ext cx="1310688" cy="546923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6345657" y="7133575"/>
            <a:ext cx="4110002" cy="3200156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6493387" y="7448407"/>
            <a:ext cx="3754513" cy="247603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5">
            <a:alphaModFix amt="90000"/>
          </a:blip>
          <a:srcRect/>
          <a:stretch>
            <a:fillRect/>
          </a:stretch>
        </p:blipFill>
        <p:spPr>
          <a:xfrm>
            <a:off x="7583324" y="6913700"/>
            <a:ext cx="1484113" cy="63074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7435650" y="1762341"/>
            <a:ext cx="3754513" cy="311409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>
            <a:alphaModFix amt="50000"/>
          </a:blip>
          <a:srcRect/>
          <a:stretch>
            <a:fillRect/>
          </a:stretch>
        </p:blipFill>
        <p:spPr>
          <a:xfrm>
            <a:off x="9483382" y="3702721"/>
            <a:ext cx="1589065" cy="4018709"/>
          </a:xfrm>
          <a:prstGeom prst="rect">
            <a:avLst/>
          </a:prstGeom>
        </p:spPr>
      </p:pic>
      <p:sp>
        <p:nvSpPr>
          <p:cNvPr id="30" name="AutoShape 30"/>
          <p:cNvSpPr/>
          <p:nvPr/>
        </p:nvSpPr>
        <p:spPr>
          <a:xfrm>
            <a:off x="9979931" y="3089303"/>
            <a:ext cx="3103010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31" name="Picture 31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0141877" y="3723144"/>
            <a:ext cx="2747520" cy="2531634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8">
            <a:alphaModFix amt="90000"/>
          </a:blip>
          <a:srcRect/>
          <a:stretch>
            <a:fillRect/>
          </a:stretch>
        </p:blipFill>
        <p:spPr>
          <a:xfrm>
            <a:off x="8570849" y="802378"/>
            <a:ext cx="1484113" cy="630748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9">
            <a:alphaModFix amt="90000"/>
          </a:blip>
          <a:srcRect/>
          <a:stretch>
            <a:fillRect/>
          </a:stretch>
        </p:blipFill>
        <p:spPr>
          <a:xfrm>
            <a:off x="11717932" y="2651960"/>
            <a:ext cx="681601" cy="128155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20"/>
          <a:srcRect l="1885" r="1885"/>
          <a:stretch>
            <a:fillRect/>
          </a:stretch>
        </p:blipFill>
        <p:spPr>
          <a:xfrm rot="-570362">
            <a:off x="10957237" y="5834464"/>
            <a:ext cx="5316574" cy="2203055"/>
          </a:xfrm>
          <a:prstGeom prst="rect">
            <a:avLst/>
          </a:prstGeom>
        </p:spPr>
      </p:pic>
      <p:sp>
        <p:nvSpPr>
          <p:cNvPr id="35" name="TextBox 35"/>
          <p:cNvSpPr txBox="1"/>
          <p:nvPr/>
        </p:nvSpPr>
        <p:spPr>
          <a:xfrm rot="-143113">
            <a:off x="11206453" y="6567525"/>
            <a:ext cx="4048258" cy="473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ar-SA" sz="4800" b="1" dirty="0">
                <a:solidFill>
                  <a:srgbClr val="2B2926"/>
                </a:solidFill>
                <a:latin typeface="Dekko Bold"/>
              </a:rPr>
              <a:t>الوحدة الثالثة</a:t>
            </a:r>
            <a:endParaRPr lang="en-US" sz="4800" b="1" dirty="0">
              <a:solidFill>
                <a:srgbClr val="2B2926"/>
              </a:solidFill>
              <a:latin typeface="Dekko Bold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278068" y="5275432"/>
            <a:ext cx="3123838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9"/>
              </a:lnSpc>
            </a:pPr>
            <a:r>
              <a:rPr lang="ar-SA" sz="6600" b="1" dirty="0">
                <a:solidFill>
                  <a:srgbClr val="2B2926"/>
                </a:solidFill>
                <a:latin typeface="Amsterdam Three Bold"/>
              </a:rPr>
              <a:t>من قصص</a:t>
            </a:r>
          </a:p>
          <a:p>
            <a:pPr algn="ctr">
              <a:lnSpc>
                <a:spcPts val="9179"/>
              </a:lnSpc>
            </a:pPr>
            <a:r>
              <a:rPr lang="ar-SA" sz="6600" b="1" dirty="0">
                <a:solidFill>
                  <a:srgbClr val="2B2926"/>
                </a:solidFill>
                <a:latin typeface="Amsterdam Three Bold"/>
              </a:rPr>
              <a:t>الأنبياء</a:t>
            </a:r>
            <a:endParaRPr lang="en-US" sz="6600" b="1" dirty="0">
              <a:solidFill>
                <a:srgbClr val="2B2926"/>
              </a:solidFill>
              <a:latin typeface="Amsterdam Three Bold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0456" y="3396820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819757" y="2162752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93502" y="2217910"/>
            <a:ext cx="6762379" cy="4180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0340"/>
          <a:stretch>
            <a:fillRect/>
          </a:stretch>
        </p:blipFill>
        <p:spPr>
          <a:xfrm>
            <a:off x="6293169" y="5426580"/>
            <a:ext cx="1694411" cy="2781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49314" y="6113104"/>
            <a:ext cx="1653104" cy="9209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90000"/>
          </a:blip>
          <a:srcRect/>
          <a:stretch>
            <a:fillRect/>
          </a:stretch>
        </p:blipFill>
        <p:spPr>
          <a:xfrm>
            <a:off x="4000202" y="1800691"/>
            <a:ext cx="1749112" cy="10970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95513" y="5221649"/>
            <a:ext cx="3684847" cy="3704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72948" y="2897695"/>
            <a:ext cx="5927314" cy="60284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alphaModFix amt="90000"/>
          </a:blip>
          <a:srcRect/>
          <a:stretch>
            <a:fillRect/>
          </a:stretch>
        </p:blipFill>
        <p:spPr>
          <a:xfrm>
            <a:off x="14237937" y="2485181"/>
            <a:ext cx="946099" cy="18232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alphaModFix amt="40000"/>
          </a:blip>
          <a:srcRect/>
          <a:stretch>
            <a:fillRect/>
          </a:stretch>
        </p:blipFill>
        <p:spPr>
          <a:xfrm rot="19405745">
            <a:off x="14394742" y="-366709"/>
            <a:ext cx="3688183" cy="5703778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E7378A3-EAA3-C044-A843-CBF9906334FB}"/>
              </a:ext>
            </a:extLst>
          </p:cNvPr>
          <p:cNvSpPr txBox="1"/>
          <p:nvPr/>
        </p:nvSpPr>
        <p:spPr>
          <a:xfrm>
            <a:off x="9976647" y="3895958"/>
            <a:ext cx="4553647" cy="507831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النعم التي وهبها الله لسيدنا سليمان</a:t>
            </a:r>
          </a:p>
          <a:p>
            <a:pPr marL="285750" indent="-28575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كيف استعمل سيدنا سليمان</a:t>
            </a:r>
          </a:p>
          <a:p>
            <a:pPr marL="285750" indent="-28575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هذه النعم؟</a:t>
            </a:r>
          </a:p>
          <a:p>
            <a:pPr marL="457200" indent="-45720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أي سورة وردت قصة سيدنا سليمان مع الهدهد.</a:t>
            </a:r>
          </a:p>
          <a:p>
            <a:pPr marL="457200" indent="-45720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الأمور المستفادة من قصة سيدنا سليمان.</a:t>
            </a:r>
          </a:p>
          <a:p>
            <a:pPr marL="457200" indent="-457200" algn="r">
              <a:buFontTx/>
              <a:buChar char="-"/>
            </a:pPr>
            <a:endParaRPr lang="ar-OM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705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78324" y="4462618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147535" y="3025666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95000" y="3342981"/>
            <a:ext cx="4462537" cy="36754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19427" y="4823599"/>
            <a:ext cx="1656771" cy="3429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92974">
            <a:off x="14447396" y="6884825"/>
            <a:ext cx="2200832" cy="6948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234" b="1529"/>
          <a:stretch>
            <a:fillRect/>
          </a:stretch>
        </p:blipFill>
        <p:spPr>
          <a:xfrm rot="-176578">
            <a:off x="2482889" y="2458042"/>
            <a:ext cx="4848215" cy="60630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587961">
            <a:off x="6116256" y="1984057"/>
            <a:ext cx="2407672" cy="10499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60000"/>
          </a:blip>
          <a:srcRect/>
          <a:stretch>
            <a:fillRect/>
          </a:stretch>
        </p:blipFill>
        <p:spPr>
          <a:xfrm>
            <a:off x="10388" y="0"/>
            <a:ext cx="10710074" cy="28389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56280" y="8037508"/>
            <a:ext cx="2191386" cy="12207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alphaModFix amt="90000"/>
          </a:blip>
          <a:srcRect/>
          <a:stretch>
            <a:fillRect/>
          </a:stretch>
        </p:blipFill>
        <p:spPr>
          <a:xfrm>
            <a:off x="12483407" y="2708350"/>
            <a:ext cx="1438257" cy="63463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F494F94B-2A5E-1B4E-873D-D5892C26D124}"/>
              </a:ext>
            </a:extLst>
          </p:cNvPr>
          <p:cNvSpPr txBox="1"/>
          <p:nvPr/>
        </p:nvSpPr>
        <p:spPr>
          <a:xfrm rot="19893063">
            <a:off x="3116982" y="3929751"/>
            <a:ext cx="3545604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800" b="1" dirty="0">
                <a:solidFill>
                  <a:srgbClr val="7030A0"/>
                </a:solidFill>
              </a:rPr>
              <a:t>- كم عاما عاش سيدنا سليمان ؟</a:t>
            </a:r>
          </a:p>
          <a:p>
            <a:pPr algn="r"/>
            <a:r>
              <a:rPr lang="ar-SA" sz="4800" b="1" dirty="0">
                <a:solidFill>
                  <a:srgbClr val="7030A0"/>
                </a:solidFill>
              </a:rPr>
              <a:t>- كم بقي ولا يعلم أحد بوفاته ؟</a:t>
            </a:r>
            <a:endParaRPr lang="ar-OM" sz="48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9230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78324" y="4462618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147535" y="3025666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95000" y="3342981"/>
            <a:ext cx="4462537" cy="36754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719427" y="4823599"/>
            <a:ext cx="1656771" cy="3429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92974">
            <a:off x="14447396" y="6884825"/>
            <a:ext cx="2200832" cy="6948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234" b="1529"/>
          <a:stretch>
            <a:fillRect/>
          </a:stretch>
        </p:blipFill>
        <p:spPr>
          <a:xfrm rot="-176578">
            <a:off x="2482889" y="2458042"/>
            <a:ext cx="4848215" cy="60630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587961">
            <a:off x="6116256" y="1984057"/>
            <a:ext cx="2407672" cy="10499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alphaModFix amt="60000"/>
          </a:blip>
          <a:srcRect/>
          <a:stretch>
            <a:fillRect/>
          </a:stretch>
        </p:blipFill>
        <p:spPr>
          <a:xfrm>
            <a:off x="10388" y="0"/>
            <a:ext cx="10710074" cy="28389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56280" y="8037508"/>
            <a:ext cx="2191386" cy="12207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alphaModFix amt="90000"/>
          </a:blip>
          <a:srcRect/>
          <a:stretch>
            <a:fillRect/>
          </a:stretch>
        </p:blipFill>
        <p:spPr>
          <a:xfrm>
            <a:off x="12483407" y="2708350"/>
            <a:ext cx="1438257" cy="634631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5FAAD969-BEBD-804B-B33B-C93FB385D995}"/>
              </a:ext>
            </a:extLst>
          </p:cNvPr>
          <p:cNvSpPr txBox="1"/>
          <p:nvPr/>
        </p:nvSpPr>
        <p:spPr>
          <a:xfrm rot="19576406">
            <a:off x="2893160" y="4081523"/>
            <a:ext cx="4248150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>
                <a:solidFill>
                  <a:srgbClr val="002060"/>
                </a:solidFill>
              </a:rPr>
              <a:t>من أين نستنتج جواز حكم إبداء الصغير لرأيه مع وجود من هم أكبر منه؟</a:t>
            </a:r>
            <a:endParaRPr lang="ar-OM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01212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0456" y="3396820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819757" y="2162752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81554" y="2217910"/>
            <a:ext cx="7321426" cy="4816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0340"/>
          <a:stretch>
            <a:fillRect/>
          </a:stretch>
        </p:blipFill>
        <p:spPr>
          <a:xfrm>
            <a:off x="7339044" y="5986871"/>
            <a:ext cx="1694411" cy="2781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90000"/>
          </a:blip>
          <a:srcRect/>
          <a:stretch>
            <a:fillRect/>
          </a:stretch>
        </p:blipFill>
        <p:spPr>
          <a:xfrm>
            <a:off x="4000202" y="1800691"/>
            <a:ext cx="1749112" cy="10970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395513" y="5221649"/>
            <a:ext cx="3684847" cy="3704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672948" y="2897695"/>
            <a:ext cx="5927314" cy="60284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alphaModFix amt="90000"/>
          </a:blip>
          <a:srcRect/>
          <a:stretch>
            <a:fillRect/>
          </a:stretch>
        </p:blipFill>
        <p:spPr>
          <a:xfrm>
            <a:off x="14237937" y="2485181"/>
            <a:ext cx="946099" cy="18232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alphaModFix amt="40000"/>
          </a:blip>
          <a:srcRect/>
          <a:stretch>
            <a:fillRect/>
          </a:stretch>
        </p:blipFill>
        <p:spPr>
          <a:xfrm rot="19405745">
            <a:off x="14394742" y="-366709"/>
            <a:ext cx="3688183" cy="5703778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E7378A3-EAA3-C044-A843-CBF9906334FB}"/>
              </a:ext>
            </a:extLst>
          </p:cNvPr>
          <p:cNvSpPr txBox="1"/>
          <p:nvPr/>
        </p:nvSpPr>
        <p:spPr>
          <a:xfrm>
            <a:off x="9976647" y="3895958"/>
            <a:ext cx="4553647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النعم التي وهبها الله لسيدنا أيوب</a:t>
            </a:r>
          </a:p>
          <a:p>
            <a:pPr marL="285750" indent="-285750" algn="r">
              <a:buFontTx/>
              <a:buChar char="-"/>
            </a:pPr>
            <a:endParaRPr lang="ar-SA" sz="3600" b="1" dirty="0">
              <a:solidFill>
                <a:srgbClr val="0070C0"/>
              </a:solidFill>
            </a:endParaRPr>
          </a:p>
          <a:p>
            <a:pPr marL="457200" indent="-45720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الخلق الذي تحلى به عند الابتلاءات </a:t>
            </a:r>
          </a:p>
          <a:p>
            <a:pPr marL="457200" indent="-457200" algn="r">
              <a:buFontTx/>
              <a:buChar char="-"/>
            </a:pPr>
            <a:endParaRPr lang="ar-SA" sz="3600" b="1" dirty="0">
              <a:solidFill>
                <a:srgbClr val="0070C0"/>
              </a:solidFill>
            </a:endParaRPr>
          </a:p>
          <a:p>
            <a:pPr marL="457200" indent="-45720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كيف شفي من مرضه</a:t>
            </a:r>
            <a:endParaRPr lang="ar-OM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8839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177059" y="2665411"/>
            <a:ext cx="3083772" cy="3039401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2664788" y="907832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42014" y="1027994"/>
            <a:ext cx="4462537" cy="3675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625006" y="4185111"/>
            <a:ext cx="1656771" cy="34292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833919" flipV="1">
            <a:off x="12457109" y="4688010"/>
            <a:ext cx="2200832" cy="9109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60000"/>
          </a:blip>
          <a:srcRect/>
          <a:stretch>
            <a:fillRect/>
          </a:stretch>
        </p:blipFill>
        <p:spPr>
          <a:xfrm>
            <a:off x="10388" y="0"/>
            <a:ext cx="10710074" cy="28389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alphaModFix amt="90000"/>
          </a:blip>
          <a:srcRect/>
          <a:stretch>
            <a:fillRect/>
          </a:stretch>
        </p:blipFill>
        <p:spPr>
          <a:xfrm>
            <a:off x="16376198" y="553312"/>
            <a:ext cx="1438257" cy="634631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1323977C-67A8-3A41-81ED-C632412D83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781" t="11769" r="3428" b="28990"/>
          <a:stretch/>
        </p:blipFill>
        <p:spPr>
          <a:xfrm>
            <a:off x="1166433" y="4199872"/>
            <a:ext cx="11403926" cy="44996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96071982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80315" y="3396820"/>
            <a:ext cx="3325426" cy="32775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1433" y="1886774"/>
            <a:ext cx="5151191" cy="36972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49314" y="6113104"/>
            <a:ext cx="1653104" cy="9209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90000"/>
          </a:blip>
          <a:srcRect/>
          <a:stretch>
            <a:fillRect/>
          </a:stretch>
        </p:blipFill>
        <p:spPr>
          <a:xfrm rot="19880971">
            <a:off x="324565" y="1621383"/>
            <a:ext cx="1749112" cy="13318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672948" y="3680724"/>
            <a:ext cx="5927314" cy="4526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alphaModFix amt="90000"/>
          </a:blip>
          <a:srcRect/>
          <a:stretch>
            <a:fillRect/>
          </a:stretch>
        </p:blipFill>
        <p:spPr>
          <a:xfrm>
            <a:off x="14237937" y="2485181"/>
            <a:ext cx="946099" cy="18232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alphaModFix amt="40000"/>
          </a:blip>
          <a:srcRect/>
          <a:stretch>
            <a:fillRect/>
          </a:stretch>
        </p:blipFill>
        <p:spPr>
          <a:xfrm rot="19532546">
            <a:off x="51923" y="5221714"/>
            <a:ext cx="3665320" cy="5805069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42CE56F-F248-1943-B77F-B49F7A06480C}"/>
              </a:ext>
            </a:extLst>
          </p:cNvPr>
          <p:cNvSpPr/>
          <p:nvPr/>
        </p:nvSpPr>
        <p:spPr>
          <a:xfrm>
            <a:off x="598244" y="5312887"/>
            <a:ext cx="3838423" cy="1542058"/>
          </a:xfrm>
          <a:prstGeom prst="roundRect">
            <a:avLst/>
          </a:prstGeom>
          <a:solidFill>
            <a:srgbClr val="C4B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نشاط ختامي</a:t>
            </a:r>
            <a:endParaRPr lang="ar-OM" sz="4800" b="1" dirty="0">
              <a:solidFill>
                <a:schemeClr val="tx1"/>
              </a:solidFill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5B01926-FC05-AE4D-B306-29E2E237739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807" t="22166" r="4859" b="21272"/>
          <a:stretch/>
        </p:blipFill>
        <p:spPr>
          <a:xfrm>
            <a:off x="5866413" y="2466226"/>
            <a:ext cx="11823343" cy="574148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270786B0-30B2-6043-B4F9-FB1F89EFAFA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0340"/>
          <a:stretch>
            <a:fillRect/>
          </a:stretch>
        </p:blipFill>
        <p:spPr>
          <a:xfrm>
            <a:off x="5312159" y="5643461"/>
            <a:ext cx="1694411" cy="27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2367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8E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1198644" y="-237482"/>
            <a:ext cx="17013981" cy="1273921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975576" y="5715164"/>
            <a:ext cx="5042233" cy="3594892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 rotWithShape="1">
          <a:blip r:embed="rId3"/>
          <a:srcRect l="5702" r="4411"/>
          <a:stretch/>
        </p:blipFill>
        <p:spPr>
          <a:xfrm>
            <a:off x="11653315" y="3759752"/>
            <a:ext cx="5683718" cy="52917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90000"/>
          </a:blip>
          <a:srcRect/>
          <a:stretch>
            <a:fillRect/>
          </a:stretch>
        </p:blipFill>
        <p:spPr>
          <a:xfrm rot="1354671">
            <a:off x="15544361" y="5532513"/>
            <a:ext cx="2173789" cy="7381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alphaModFix amt="90000"/>
          </a:blip>
          <a:srcRect/>
          <a:stretch>
            <a:fillRect/>
          </a:stretch>
        </p:blipFill>
        <p:spPr>
          <a:xfrm rot="1354671">
            <a:off x="11307132" y="8447655"/>
            <a:ext cx="2173789" cy="738183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328151" y="1466043"/>
            <a:ext cx="3103010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9989" y="1591810"/>
            <a:ext cx="4474447" cy="491470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alphaModFix amt="90000"/>
          </a:blip>
          <a:srcRect/>
          <a:stretch>
            <a:fillRect/>
          </a:stretch>
        </p:blipFill>
        <p:spPr>
          <a:xfrm>
            <a:off x="3066153" y="1028700"/>
            <a:ext cx="681601" cy="12815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256653" y="3418288"/>
            <a:ext cx="3852756" cy="379732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567004" y="3751848"/>
            <a:ext cx="6083679" cy="46464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514366" y="2719671"/>
            <a:ext cx="1535640" cy="25972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78920" y="4018310"/>
            <a:ext cx="1943528" cy="84757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158461" y="5359811"/>
            <a:ext cx="4900766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00"/>
              </a:lnSpc>
              <a:spcBef>
                <a:spcPct val="0"/>
              </a:spcBef>
            </a:pPr>
            <a:endParaRPr lang="en-US" sz="3600" u="none" dirty="0">
              <a:solidFill>
                <a:srgbClr val="2B2926"/>
              </a:solidFill>
              <a:latin typeface="Amsterdam Three Bold"/>
            </a:endParaRPr>
          </a:p>
        </p:txBody>
      </p:sp>
      <p:sp>
        <p:nvSpPr>
          <p:cNvPr id="18" name="TextBox 19">
            <a:extLst>
              <a:ext uri="{FF2B5EF4-FFF2-40B4-BE49-F238E27FC236}">
                <a16:creationId xmlns:a16="http://schemas.microsoft.com/office/drawing/2014/main" id="{6499D64D-9FE9-014B-88AE-17EA9A429B5B}"/>
              </a:ext>
            </a:extLst>
          </p:cNvPr>
          <p:cNvSpPr txBox="1"/>
          <p:nvPr/>
        </p:nvSpPr>
        <p:spPr>
          <a:xfrm>
            <a:off x="3980717" y="4823115"/>
            <a:ext cx="4813253" cy="2618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ar-SA" sz="4800" b="1" dirty="0">
                <a:solidFill>
                  <a:srgbClr val="2B2926"/>
                </a:solidFill>
                <a:latin typeface="Dekko"/>
              </a:rPr>
              <a:t>علل: اختار الله تعالى </a:t>
            </a:r>
          </a:p>
          <a:p>
            <a:pPr algn="ctr">
              <a:lnSpc>
                <a:spcPts val="3250"/>
              </a:lnSpc>
            </a:pPr>
            <a:endParaRPr lang="ar-SA" sz="4800" b="1" dirty="0">
              <a:solidFill>
                <a:srgbClr val="2B2926"/>
              </a:solidFill>
              <a:latin typeface="Dekko"/>
            </a:endParaRPr>
          </a:p>
          <a:p>
            <a:pPr algn="ctr">
              <a:lnSpc>
                <a:spcPts val="3250"/>
              </a:lnSpc>
            </a:pPr>
            <a:r>
              <a:rPr lang="ar-SA" sz="4800" b="1" dirty="0">
                <a:solidFill>
                  <a:srgbClr val="2B2926"/>
                </a:solidFill>
                <a:latin typeface="Dekko"/>
              </a:rPr>
              <a:t>من بين خلقه بشرا </a:t>
            </a:r>
          </a:p>
          <a:p>
            <a:pPr algn="ctr">
              <a:lnSpc>
                <a:spcPts val="3250"/>
              </a:lnSpc>
            </a:pPr>
            <a:endParaRPr lang="ar-SA" sz="4800" b="1" dirty="0">
              <a:solidFill>
                <a:srgbClr val="2B2926"/>
              </a:solidFill>
              <a:latin typeface="Dekko"/>
            </a:endParaRPr>
          </a:p>
          <a:p>
            <a:pPr algn="ctr">
              <a:lnSpc>
                <a:spcPts val="3250"/>
              </a:lnSpc>
            </a:pPr>
            <a:r>
              <a:rPr lang="ar-SA" sz="4800" b="1" dirty="0">
                <a:solidFill>
                  <a:srgbClr val="2B2926"/>
                </a:solidFill>
                <a:latin typeface="Dekko"/>
              </a:rPr>
              <a:t>ليكونوا نموذجا يقتدى بهم</a:t>
            </a:r>
            <a:endParaRPr lang="en-US" sz="4800" b="1" dirty="0">
              <a:solidFill>
                <a:srgbClr val="2B2926"/>
              </a:solidFill>
              <a:latin typeface="Dekko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2D8B9532-CAF2-E943-BCD1-35A84A7C1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09409" y="283097"/>
            <a:ext cx="6536763" cy="222187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551939" y="5276555"/>
            <a:ext cx="3325426" cy="327757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530173">
            <a:off x="11255012" y="4292419"/>
            <a:ext cx="4677751" cy="6321286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1741239" y="4042487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70796" y="7992839"/>
            <a:ext cx="1653104" cy="9209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alphaModFix amt="90000"/>
          </a:blip>
          <a:srcRect/>
          <a:stretch>
            <a:fillRect/>
          </a:stretch>
        </p:blipFill>
        <p:spPr>
          <a:xfrm>
            <a:off x="2921685" y="3680426"/>
            <a:ext cx="1749112" cy="109700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60000"/>
          </a:blip>
          <a:srcRect/>
          <a:stretch>
            <a:fillRect/>
          </a:stretch>
        </p:blipFill>
        <p:spPr>
          <a:xfrm rot="2408148">
            <a:off x="-6037805" y="5546396"/>
            <a:ext cx="7930774" cy="151785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318146" y="8118195"/>
            <a:ext cx="1675244" cy="259727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005113" y="1087059"/>
            <a:ext cx="2177319" cy="369037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853720" y="1314481"/>
            <a:ext cx="2155670" cy="323552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992926" y="3599950"/>
            <a:ext cx="1877256" cy="508587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60BE9497-F0E8-2644-86FA-0FD678E348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576" r="15069" b="11877"/>
          <a:stretch/>
        </p:blipFill>
        <p:spPr>
          <a:xfrm>
            <a:off x="10066225" y="4688295"/>
            <a:ext cx="4734626" cy="451164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0DD7268B-A724-7840-9C8A-F2D8582B956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706504" y="4516359"/>
            <a:ext cx="5993345" cy="322691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" name="Picture 9">
            <a:extLst>
              <a:ext uri="{FF2B5EF4-FFF2-40B4-BE49-F238E27FC236}">
                <a16:creationId xmlns:a16="http://schemas.microsoft.com/office/drawing/2014/main" id="{8BD2624D-083A-D74D-BE80-FAD7783B508C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728331" y="6182933"/>
            <a:ext cx="1779135" cy="259727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>
            <a:fillRect/>
          </a:stretch>
        </p:blipFill>
        <p:spPr>
          <a:xfrm>
            <a:off x="2914939" y="30506"/>
            <a:ext cx="15373061" cy="101108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58242" y="3783482"/>
            <a:ext cx="3325426" cy="3277578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2672846" y="1900293"/>
            <a:ext cx="6551870" cy="4699599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22021" y="2167373"/>
            <a:ext cx="7780570" cy="3797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97511">
            <a:off x="8255908" y="4863259"/>
            <a:ext cx="6558625" cy="36810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483855" y="4608470"/>
            <a:ext cx="2763115" cy="43946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08128" y="7871521"/>
            <a:ext cx="2407672" cy="7601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21502489">
            <a:off x="9083289" y="5337499"/>
            <a:ext cx="4631038" cy="34644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250"/>
              </a:lnSpc>
            </a:pPr>
            <a:r>
              <a:rPr lang="ar-SA" sz="4800" b="1" dirty="0">
                <a:solidFill>
                  <a:srgbClr val="7030A0"/>
                </a:solidFill>
                <a:latin typeface="Dekko"/>
              </a:rPr>
              <a:t>ما الفوائد التي</a:t>
            </a:r>
          </a:p>
          <a:p>
            <a:pPr algn="ctr">
              <a:lnSpc>
                <a:spcPts val="3250"/>
              </a:lnSpc>
            </a:pPr>
            <a:endParaRPr lang="ar-SA" sz="4800" b="1" dirty="0">
              <a:solidFill>
                <a:srgbClr val="7030A0"/>
              </a:solidFill>
              <a:latin typeface="Dekko"/>
            </a:endParaRPr>
          </a:p>
          <a:p>
            <a:pPr algn="ctr">
              <a:lnSpc>
                <a:spcPts val="3250"/>
              </a:lnSpc>
            </a:pPr>
            <a:r>
              <a:rPr lang="ar-SA" sz="4800" b="1" dirty="0">
                <a:solidFill>
                  <a:srgbClr val="7030A0"/>
                </a:solidFill>
                <a:latin typeface="Dekko"/>
              </a:rPr>
              <a:t> نستفيدها </a:t>
            </a:r>
          </a:p>
          <a:p>
            <a:pPr algn="ctr">
              <a:lnSpc>
                <a:spcPts val="3250"/>
              </a:lnSpc>
            </a:pPr>
            <a:endParaRPr lang="ar-SA" sz="4800" b="1" dirty="0">
              <a:solidFill>
                <a:srgbClr val="7030A0"/>
              </a:solidFill>
              <a:latin typeface="Dekko"/>
            </a:endParaRPr>
          </a:p>
          <a:p>
            <a:pPr algn="ctr">
              <a:lnSpc>
                <a:spcPts val="3250"/>
              </a:lnSpc>
            </a:pPr>
            <a:r>
              <a:rPr lang="ar-SA" sz="4800" b="1" dirty="0">
                <a:solidFill>
                  <a:srgbClr val="7030A0"/>
                </a:solidFill>
                <a:latin typeface="Dekko"/>
              </a:rPr>
              <a:t>من قراءتنا ومشاهدتنا </a:t>
            </a:r>
          </a:p>
          <a:p>
            <a:pPr algn="ctr">
              <a:lnSpc>
                <a:spcPts val="3250"/>
              </a:lnSpc>
            </a:pPr>
            <a:endParaRPr lang="ar-SA" sz="4800" b="1" dirty="0">
              <a:solidFill>
                <a:srgbClr val="7030A0"/>
              </a:solidFill>
              <a:latin typeface="Dekko"/>
            </a:endParaRPr>
          </a:p>
          <a:p>
            <a:pPr algn="ctr">
              <a:lnSpc>
                <a:spcPts val="3250"/>
              </a:lnSpc>
            </a:pPr>
            <a:r>
              <a:rPr lang="ar-SA" sz="4800" b="1" dirty="0">
                <a:solidFill>
                  <a:srgbClr val="7030A0"/>
                </a:solidFill>
                <a:latin typeface="Dekko"/>
              </a:rPr>
              <a:t>لقصص الأنبياء؟</a:t>
            </a:r>
          </a:p>
          <a:p>
            <a:pPr algn="ctr">
              <a:lnSpc>
                <a:spcPts val="3250"/>
              </a:lnSpc>
            </a:pPr>
            <a:endParaRPr lang="en-US" sz="4800" b="1" dirty="0">
              <a:solidFill>
                <a:srgbClr val="7030A0"/>
              </a:solidFill>
              <a:latin typeface="Dekko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90000"/>
          </a:blip>
          <a:srcRect r="2597"/>
          <a:stretch>
            <a:fillRect/>
          </a:stretch>
        </p:blipFill>
        <p:spPr>
          <a:xfrm>
            <a:off x="5003639" y="1590197"/>
            <a:ext cx="1890284" cy="115902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alphaModFix amt="90000"/>
          </a:blip>
          <a:srcRect/>
          <a:stretch>
            <a:fillRect/>
          </a:stretch>
        </p:blipFill>
        <p:spPr>
          <a:xfrm rot="-190757">
            <a:off x="7522125" y="4856937"/>
            <a:ext cx="2084092" cy="573125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1B78F045-6690-6749-B646-B2A9BA76FA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17363" y="733651"/>
            <a:ext cx="7349126" cy="2373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9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578324" y="4462618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147535" y="3025666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795000" y="3342981"/>
            <a:ext cx="4462537" cy="36754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92974">
            <a:off x="14447396" y="6884825"/>
            <a:ext cx="2200832" cy="6948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234" b="1529"/>
          <a:stretch>
            <a:fillRect/>
          </a:stretch>
        </p:blipFill>
        <p:spPr>
          <a:xfrm rot="-176578">
            <a:off x="2897466" y="2553212"/>
            <a:ext cx="4848215" cy="60630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587961">
            <a:off x="6116256" y="1984057"/>
            <a:ext cx="2407672" cy="104999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alphaModFix amt="60000"/>
          </a:blip>
          <a:srcRect/>
          <a:stretch>
            <a:fillRect/>
          </a:stretch>
        </p:blipFill>
        <p:spPr>
          <a:xfrm>
            <a:off x="10388" y="0"/>
            <a:ext cx="10710074" cy="283890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56280" y="8037508"/>
            <a:ext cx="2191386" cy="122079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>
            <a:alphaModFix amt="90000"/>
          </a:blip>
          <a:srcRect/>
          <a:stretch>
            <a:fillRect/>
          </a:stretch>
        </p:blipFill>
        <p:spPr>
          <a:xfrm>
            <a:off x="12483407" y="2708350"/>
            <a:ext cx="1438257" cy="634631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817EA4B-8A0D-2846-B87E-4314235D9F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92" t="41641" r="9821" b="38035"/>
          <a:stretch/>
        </p:blipFill>
        <p:spPr>
          <a:xfrm>
            <a:off x="1006773" y="7145366"/>
            <a:ext cx="16212933" cy="254620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469923E4-FE1A-D549-8413-9F22C36B34A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840186" y="3697914"/>
            <a:ext cx="1656771" cy="342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2245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0456" y="3396820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819757" y="2162752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699558" y="2162753"/>
            <a:ext cx="6256323" cy="4235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0340"/>
          <a:stretch>
            <a:fillRect/>
          </a:stretch>
        </p:blipFill>
        <p:spPr>
          <a:xfrm>
            <a:off x="7308467" y="4392393"/>
            <a:ext cx="1694411" cy="27811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alphaModFix amt="90000"/>
          </a:blip>
          <a:srcRect/>
          <a:stretch>
            <a:fillRect/>
          </a:stretch>
        </p:blipFill>
        <p:spPr>
          <a:xfrm>
            <a:off x="4000202" y="1800691"/>
            <a:ext cx="1749112" cy="10970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311294" y="5035609"/>
            <a:ext cx="3452171" cy="3704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672948" y="2162752"/>
            <a:ext cx="6883150" cy="604495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alphaModFix amt="90000"/>
          </a:blip>
          <a:srcRect/>
          <a:stretch>
            <a:fillRect/>
          </a:stretch>
        </p:blipFill>
        <p:spPr>
          <a:xfrm rot="18900092" flipH="1">
            <a:off x="15624072" y="1513262"/>
            <a:ext cx="1171858" cy="152137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 amt="40000"/>
          </a:blip>
          <a:srcRect/>
          <a:stretch>
            <a:fillRect/>
          </a:stretch>
        </p:blipFill>
        <p:spPr>
          <a:xfrm rot="19532546">
            <a:off x="51923" y="5221714"/>
            <a:ext cx="3665320" cy="5805069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93B1134-263C-E847-9CFC-4C524DD07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16200000">
            <a:off x="6186245" y="2782893"/>
            <a:ext cx="711050" cy="1754045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72B26CA4-C408-1940-B8DA-B1AB8471768B}"/>
              </a:ext>
            </a:extLst>
          </p:cNvPr>
          <p:cNvSpPr txBox="1"/>
          <p:nvPr/>
        </p:nvSpPr>
        <p:spPr>
          <a:xfrm>
            <a:off x="10029264" y="2924350"/>
            <a:ext cx="5847021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ar-SA" sz="3200" b="1" dirty="0"/>
              <a:t>اسم الزوجة الأولى</a:t>
            </a:r>
          </a:p>
          <a:p>
            <a:pPr marL="285750" indent="-285750" algn="r">
              <a:buFontTx/>
              <a:buChar char="-"/>
            </a:pPr>
            <a:r>
              <a:rPr lang="ar-SA" sz="3200" b="1" dirty="0"/>
              <a:t>اسم الزوجة الثانية</a:t>
            </a:r>
          </a:p>
          <a:p>
            <a:pPr marL="285750" indent="-285750" algn="r">
              <a:buFontTx/>
              <a:buChar char="-"/>
            </a:pPr>
            <a:r>
              <a:rPr lang="ar-SA" sz="3200" b="1" dirty="0"/>
              <a:t>الموطن الأصلي لسيدنا إبراهيم</a:t>
            </a:r>
          </a:p>
          <a:p>
            <a:pPr marL="285750" indent="-285750" algn="r">
              <a:buFontTx/>
              <a:buChar char="-"/>
            </a:pPr>
            <a:r>
              <a:rPr lang="ar-SA" sz="3200" b="1" dirty="0"/>
              <a:t>المكان الذي وضع فيه هاجر وابنها.</a:t>
            </a:r>
          </a:p>
          <a:p>
            <a:pPr marL="285750" indent="-285750" algn="r">
              <a:buFontTx/>
              <a:buChar char="-"/>
            </a:pPr>
            <a:r>
              <a:rPr lang="ar-SA" sz="3200" b="1" dirty="0"/>
              <a:t>اسم الولد من هاجر</a:t>
            </a:r>
          </a:p>
          <a:p>
            <a:pPr marL="285750" indent="-285750" algn="r">
              <a:buFontTx/>
              <a:buChar char="-"/>
            </a:pPr>
            <a:r>
              <a:rPr lang="ar-SA" sz="3200" b="1" dirty="0"/>
              <a:t>اسم الولد من سارة</a:t>
            </a:r>
          </a:p>
          <a:p>
            <a:pPr marL="285750" indent="-285750" algn="r">
              <a:buFontTx/>
              <a:buChar char="-"/>
            </a:pPr>
            <a:r>
              <a:rPr lang="ar-SA" sz="3200" b="1" dirty="0"/>
              <a:t>عمر سيدنا إبراهيم عندما ولد له إسماعيل</a:t>
            </a:r>
          </a:p>
        </p:txBody>
      </p:sp>
    </p:spTree>
    <p:extLst>
      <p:ext uri="{BB962C8B-B14F-4D97-AF65-F5344CB8AC3E}">
        <p14:creationId xmlns:p14="http://schemas.microsoft.com/office/powerpoint/2010/main" val="2051263071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0456" y="3396820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819757" y="2162752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93634" y="2485181"/>
            <a:ext cx="4958381" cy="31177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0340"/>
          <a:stretch>
            <a:fillRect/>
          </a:stretch>
        </p:blipFill>
        <p:spPr>
          <a:xfrm>
            <a:off x="5708007" y="4534367"/>
            <a:ext cx="1694411" cy="2781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49314" y="6113104"/>
            <a:ext cx="1653104" cy="9209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90000"/>
          </a:blip>
          <a:srcRect/>
          <a:stretch>
            <a:fillRect/>
          </a:stretch>
        </p:blipFill>
        <p:spPr>
          <a:xfrm>
            <a:off x="4000202" y="1800691"/>
            <a:ext cx="1749112" cy="10970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11294" y="5035609"/>
            <a:ext cx="3452171" cy="3704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72948" y="3680724"/>
            <a:ext cx="5927314" cy="4526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alphaModFix amt="90000"/>
          </a:blip>
          <a:srcRect/>
          <a:stretch>
            <a:fillRect/>
          </a:stretch>
        </p:blipFill>
        <p:spPr>
          <a:xfrm>
            <a:off x="14237937" y="2485181"/>
            <a:ext cx="946099" cy="18232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alphaModFix amt="40000"/>
          </a:blip>
          <a:srcRect/>
          <a:stretch>
            <a:fillRect/>
          </a:stretch>
        </p:blipFill>
        <p:spPr>
          <a:xfrm rot="19532546">
            <a:off x="51923" y="5221714"/>
            <a:ext cx="3665320" cy="5805069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72C8F3FA-2917-A143-A206-F4F0E5F64A2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543" t="26375" r="3795" b="50134"/>
          <a:stretch/>
        </p:blipFill>
        <p:spPr>
          <a:xfrm>
            <a:off x="7496482" y="4325818"/>
            <a:ext cx="10280246" cy="2247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42CE56F-F248-1943-B77F-B49F7A06480C}"/>
              </a:ext>
            </a:extLst>
          </p:cNvPr>
          <p:cNvSpPr/>
          <p:nvPr/>
        </p:nvSpPr>
        <p:spPr>
          <a:xfrm>
            <a:off x="1910891" y="5210102"/>
            <a:ext cx="3838423" cy="1542058"/>
          </a:xfrm>
          <a:prstGeom prst="roundRect">
            <a:avLst/>
          </a:prstGeom>
          <a:solidFill>
            <a:srgbClr val="C4B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نشاط إثرائي١</a:t>
            </a:r>
            <a:endParaRPr lang="ar-OM" sz="4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42323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0456" y="3396820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819757" y="2162752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00961" y="2217910"/>
            <a:ext cx="7054921" cy="41805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0340"/>
          <a:stretch>
            <a:fillRect/>
          </a:stretch>
        </p:blipFill>
        <p:spPr>
          <a:xfrm>
            <a:off x="6293169" y="5426580"/>
            <a:ext cx="1694411" cy="2781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49314" y="6113104"/>
            <a:ext cx="1653104" cy="9209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90000"/>
          </a:blip>
          <a:srcRect/>
          <a:stretch>
            <a:fillRect/>
          </a:stretch>
        </p:blipFill>
        <p:spPr>
          <a:xfrm>
            <a:off x="4000202" y="1800691"/>
            <a:ext cx="1749112" cy="10970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395513" y="5221649"/>
            <a:ext cx="3684847" cy="3704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72948" y="2897695"/>
            <a:ext cx="5927314" cy="602840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alphaModFix amt="90000"/>
          </a:blip>
          <a:srcRect/>
          <a:stretch>
            <a:fillRect/>
          </a:stretch>
        </p:blipFill>
        <p:spPr>
          <a:xfrm>
            <a:off x="14237937" y="2485181"/>
            <a:ext cx="946099" cy="182327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alphaModFix amt="40000"/>
          </a:blip>
          <a:srcRect/>
          <a:stretch>
            <a:fillRect/>
          </a:stretch>
        </p:blipFill>
        <p:spPr>
          <a:xfrm rot="19405745">
            <a:off x="14394742" y="-366709"/>
            <a:ext cx="3688183" cy="5703778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5E7378A3-EAA3-C044-A843-CBF9906334FB}"/>
              </a:ext>
            </a:extLst>
          </p:cNvPr>
          <p:cNvSpPr txBox="1"/>
          <p:nvPr/>
        </p:nvSpPr>
        <p:spPr>
          <a:xfrm>
            <a:off x="9976647" y="3895958"/>
            <a:ext cx="4553647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النعمة التي وهبها الله لسيدنا موسى</a:t>
            </a:r>
          </a:p>
          <a:p>
            <a:pPr marL="285750" indent="-285750" algn="r">
              <a:buFontTx/>
              <a:buChar char="-"/>
            </a:pPr>
            <a:endParaRPr lang="ar-SA" sz="3600" b="1" dirty="0">
              <a:solidFill>
                <a:srgbClr val="0070C0"/>
              </a:solidFill>
            </a:endParaRPr>
          </a:p>
          <a:p>
            <a:pPr marL="457200" indent="-45720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الخلق الذي تحلى به عند ابنتي سيدنا شعيب</a:t>
            </a:r>
          </a:p>
          <a:p>
            <a:pPr marL="457200" indent="-45720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اسم القوم الذين أرسل إليهم </a:t>
            </a:r>
          </a:p>
          <a:p>
            <a:pPr marL="457200" indent="-457200" algn="r">
              <a:buFontTx/>
              <a:buChar char="-"/>
            </a:pPr>
            <a:r>
              <a:rPr lang="ar-SA" sz="3600" b="1" dirty="0">
                <a:solidFill>
                  <a:srgbClr val="0070C0"/>
                </a:solidFill>
              </a:rPr>
              <a:t>اسم الكتاب الذي أنزل إليه</a:t>
            </a:r>
            <a:endParaRPr lang="ar-OM" sz="36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30456" y="3396820"/>
            <a:ext cx="3325426" cy="327757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2819757" y="2162752"/>
            <a:ext cx="4110002" cy="4235668"/>
          </a:xfrm>
          <a:prstGeom prst="rect">
            <a:avLst/>
          </a:prstGeom>
          <a:solidFill>
            <a:srgbClr val="FDF9F5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793634" y="2485181"/>
            <a:ext cx="4958381" cy="311776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10340"/>
          <a:stretch>
            <a:fillRect/>
          </a:stretch>
        </p:blipFill>
        <p:spPr>
          <a:xfrm>
            <a:off x="5708007" y="4534367"/>
            <a:ext cx="1694411" cy="2781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49314" y="6113104"/>
            <a:ext cx="1653104" cy="9209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alphaModFix amt="90000"/>
          </a:blip>
          <a:srcRect/>
          <a:stretch>
            <a:fillRect/>
          </a:stretch>
        </p:blipFill>
        <p:spPr>
          <a:xfrm>
            <a:off x="4000202" y="1800691"/>
            <a:ext cx="1749112" cy="109700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11294" y="5035609"/>
            <a:ext cx="3452171" cy="37044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672948" y="3680724"/>
            <a:ext cx="5927314" cy="45269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>
            <a:alphaModFix amt="90000"/>
          </a:blip>
          <a:srcRect/>
          <a:stretch>
            <a:fillRect/>
          </a:stretch>
        </p:blipFill>
        <p:spPr>
          <a:xfrm>
            <a:off x="14237937" y="2485181"/>
            <a:ext cx="946099" cy="182327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alphaModFix amt="40000"/>
          </a:blip>
          <a:srcRect/>
          <a:stretch>
            <a:fillRect/>
          </a:stretch>
        </p:blipFill>
        <p:spPr>
          <a:xfrm rot="19532546">
            <a:off x="51923" y="5221714"/>
            <a:ext cx="3665320" cy="5805069"/>
          </a:xfrm>
          <a:prstGeom prst="rect">
            <a:avLst/>
          </a:prstGeom>
        </p:spPr>
      </p:pic>
      <p:sp>
        <p:nvSpPr>
          <p:cNvPr id="15" name="مستطيل: زوايا مستديرة 14">
            <a:extLst>
              <a:ext uri="{FF2B5EF4-FFF2-40B4-BE49-F238E27FC236}">
                <a16:creationId xmlns:a16="http://schemas.microsoft.com/office/drawing/2014/main" id="{A42CE56F-F248-1943-B77F-B49F7A06480C}"/>
              </a:ext>
            </a:extLst>
          </p:cNvPr>
          <p:cNvSpPr/>
          <p:nvPr/>
        </p:nvSpPr>
        <p:spPr>
          <a:xfrm>
            <a:off x="1856787" y="5294951"/>
            <a:ext cx="3838423" cy="1542058"/>
          </a:xfrm>
          <a:prstGeom prst="roundRect">
            <a:avLst/>
          </a:prstGeom>
          <a:solidFill>
            <a:srgbClr val="C4B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chemeClr val="tx1"/>
                </a:solidFill>
              </a:rPr>
              <a:t>نشاط إثرائي٢</a:t>
            </a:r>
            <a:endParaRPr lang="ar-OM" sz="4800" b="1" dirty="0">
              <a:solidFill>
                <a:schemeClr val="tx1"/>
              </a:solidFill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27250970-CA9C-5644-82CB-A20855AD586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7724" t="25679" r="8733" b="52108"/>
          <a:stretch/>
        </p:blipFill>
        <p:spPr>
          <a:xfrm>
            <a:off x="7514383" y="4521052"/>
            <a:ext cx="10228263" cy="24738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7254588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مخصص</PresentationFormat>
  <Paragraphs>0</Paragraphs>
  <Slides>15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16" baseType="lpstr"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ابتهال الوهيبية</cp:lastModifiedBy>
  <cp:revision>7</cp:revision>
  <dcterms:created xsi:type="dcterms:W3CDTF">2006-08-16T00:00:00Z</dcterms:created>
  <dcterms:modified xsi:type="dcterms:W3CDTF">2021-04-27T09:21:03Z</dcterms:modified>
  <dc:identifier>DAEbbq93oNA</dc:identifier>
</cp:coreProperties>
</file>