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258" r:id="rId2"/>
    <p:sldId id="261" r:id="rId3"/>
    <p:sldId id="274" r:id="rId4"/>
    <p:sldId id="275" r:id="rId5"/>
    <p:sldId id="276" r:id="rId6"/>
    <p:sldId id="264" r:id="rId7"/>
    <p:sldId id="262" r:id="rId8"/>
    <p:sldId id="271" r:id="rId9"/>
    <p:sldId id="27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E8E5"/>
    <a:srgbClr val="ABF877"/>
    <a:srgbClr val="7DF52D"/>
    <a:srgbClr val="84EB53"/>
    <a:srgbClr val="007B37"/>
    <a:srgbClr val="7EB50A"/>
    <a:srgbClr val="09D7D7"/>
    <a:srgbClr val="A4E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90" d="100"/>
          <a:sy n="90" d="100"/>
        </p:scale>
        <p:origin x="-370" y="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r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r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2399F0B2-AF77-AE48-85C7-16D9EB0DC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1" r="5054"/>
          <a:stretch/>
        </p:blipFill>
        <p:spPr>
          <a:xfrm>
            <a:off x="4743821" y="756190"/>
            <a:ext cx="6250393" cy="3266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27EDF43B-39A1-8E48-ADF7-77413466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5" y="3922059"/>
            <a:ext cx="4427568" cy="2759386"/>
          </a:xfrm>
          <a:prstGeom prst="rect">
            <a:avLst/>
          </a:prstGeom>
        </p:spPr>
      </p:pic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911" y="60960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3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>
            <a:extLst>
              <a:ext uri="{FF2B5EF4-FFF2-40B4-BE49-F238E27FC236}">
                <a16:creationId xmlns:a16="http://schemas.microsoft.com/office/drawing/2014/main" xmlns="" id="{D3D3B22A-81B7-354F-8D9F-EA526C7C7CE0}"/>
              </a:ext>
            </a:extLst>
          </p:cNvPr>
          <p:cNvSpPr/>
          <p:nvPr/>
        </p:nvSpPr>
        <p:spPr>
          <a:xfrm>
            <a:off x="10270476" y="282115"/>
            <a:ext cx="1828800" cy="1443567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2"/>
                </a:solidFill>
              </a:rPr>
              <a:t>أفعال</a:t>
            </a:r>
          </a:p>
          <a:p>
            <a:pPr algn="ctr"/>
            <a:r>
              <a:rPr lang="ar-SA" sz="3200" b="1" dirty="0">
                <a:solidFill>
                  <a:schemeClr val="bg2"/>
                </a:solidFill>
              </a:rPr>
              <a:t>العباد</a:t>
            </a:r>
            <a:endParaRPr lang="ar-OM" sz="3200" b="1" dirty="0">
              <a:solidFill>
                <a:schemeClr val="bg2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C05C5DD3-CBE4-6947-B631-ABE50511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333" y="119713"/>
            <a:ext cx="4009679" cy="321193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9FB3802-8357-F041-AF4F-79E0AE7CC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6" r="14310"/>
          <a:stretch/>
        </p:blipFill>
        <p:spPr>
          <a:xfrm>
            <a:off x="8137961" y="909337"/>
            <a:ext cx="1828800" cy="210001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AF8395E-D8CC-7348-923B-B830650D3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05" y="1079500"/>
            <a:ext cx="2941656" cy="2077545"/>
          </a:xfrm>
          <a:prstGeom prst="rect">
            <a:avLst/>
          </a:prstGeom>
        </p:spPr>
      </p:pic>
      <p:sp>
        <p:nvSpPr>
          <p:cNvPr id="13" name="نجمة: 24 نقطة 12">
            <a:extLst>
              <a:ext uri="{FF2B5EF4-FFF2-40B4-BE49-F238E27FC236}">
                <a16:creationId xmlns:a16="http://schemas.microsoft.com/office/drawing/2014/main" xmlns="" id="{10505C7D-708C-914A-A918-F04A516D2E4B}"/>
              </a:ext>
            </a:extLst>
          </p:cNvPr>
          <p:cNvSpPr/>
          <p:nvPr/>
        </p:nvSpPr>
        <p:spPr>
          <a:xfrm>
            <a:off x="8200384" y="2541492"/>
            <a:ext cx="3292026" cy="2074321"/>
          </a:xfrm>
          <a:prstGeom prst="star24">
            <a:avLst/>
          </a:prstGeom>
          <a:solidFill>
            <a:srgbClr val="09D7D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إجبارية</a:t>
            </a:r>
          </a:p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أو حتمية</a:t>
            </a:r>
            <a:endParaRPr lang="ar-OM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نجمة: 24 نقطة 14">
            <a:extLst>
              <a:ext uri="{FF2B5EF4-FFF2-40B4-BE49-F238E27FC236}">
                <a16:creationId xmlns:a16="http://schemas.microsoft.com/office/drawing/2014/main" xmlns="" id="{36166CB0-690A-3E49-950E-DDB40478D2F2}"/>
              </a:ext>
            </a:extLst>
          </p:cNvPr>
          <p:cNvSpPr/>
          <p:nvPr/>
        </p:nvSpPr>
        <p:spPr>
          <a:xfrm>
            <a:off x="435784" y="2911524"/>
            <a:ext cx="3292026" cy="1828800"/>
          </a:xfrm>
          <a:prstGeom prst="star24">
            <a:avLst/>
          </a:prstGeom>
          <a:solidFill>
            <a:srgbClr val="09D7D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اختيارية</a:t>
            </a:r>
          </a:p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أو اكتسابية</a:t>
            </a:r>
            <a:endParaRPr lang="ar-OM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960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9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9FB3802-8357-F041-AF4F-79E0AE7CC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6" r="14310"/>
          <a:stretch/>
        </p:blipFill>
        <p:spPr>
          <a:xfrm>
            <a:off x="9420412" y="162278"/>
            <a:ext cx="1828800" cy="210001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AF8395E-D8CC-7348-923B-B830650D3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435" y="307539"/>
            <a:ext cx="2941656" cy="2077545"/>
          </a:xfrm>
          <a:prstGeom prst="rect">
            <a:avLst/>
          </a:prstGeom>
        </p:spPr>
      </p:pic>
      <p:sp>
        <p:nvSpPr>
          <p:cNvPr id="13" name="نجمة: 24 نقطة 12">
            <a:extLst>
              <a:ext uri="{FF2B5EF4-FFF2-40B4-BE49-F238E27FC236}">
                <a16:creationId xmlns:a16="http://schemas.microsoft.com/office/drawing/2014/main" xmlns="" id="{10505C7D-708C-914A-A918-F04A516D2E4B}"/>
              </a:ext>
            </a:extLst>
          </p:cNvPr>
          <p:cNvSpPr/>
          <p:nvPr/>
        </p:nvSpPr>
        <p:spPr>
          <a:xfrm>
            <a:off x="7488028" y="1751603"/>
            <a:ext cx="3292026" cy="2074321"/>
          </a:xfrm>
          <a:prstGeom prst="star24">
            <a:avLst/>
          </a:prstGeom>
          <a:solidFill>
            <a:srgbClr val="09D7D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إجبارية</a:t>
            </a:r>
          </a:p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أو حتمية</a:t>
            </a:r>
            <a:endParaRPr lang="ar-OM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نجمة: 24 نقطة 14">
            <a:extLst>
              <a:ext uri="{FF2B5EF4-FFF2-40B4-BE49-F238E27FC236}">
                <a16:creationId xmlns:a16="http://schemas.microsoft.com/office/drawing/2014/main" xmlns="" id="{36166CB0-690A-3E49-950E-DDB40478D2F2}"/>
              </a:ext>
            </a:extLst>
          </p:cNvPr>
          <p:cNvSpPr/>
          <p:nvPr/>
        </p:nvSpPr>
        <p:spPr>
          <a:xfrm>
            <a:off x="2520533" y="2096732"/>
            <a:ext cx="3292026" cy="1828800"/>
          </a:xfrm>
          <a:prstGeom prst="star24">
            <a:avLst/>
          </a:prstGeom>
          <a:solidFill>
            <a:srgbClr val="09D7D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اختيارية</a:t>
            </a:r>
          </a:p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أو اكتسابية</a:t>
            </a:r>
            <a:endParaRPr lang="ar-OM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تمرير: رأسي 1">
            <a:extLst>
              <a:ext uri="{FF2B5EF4-FFF2-40B4-BE49-F238E27FC236}">
                <a16:creationId xmlns:a16="http://schemas.microsoft.com/office/drawing/2014/main" xmlns="" id="{C726E470-47F6-DE4C-88A8-5212E2D0B43C}"/>
              </a:ext>
            </a:extLst>
          </p:cNvPr>
          <p:cNvSpPr/>
          <p:nvPr/>
        </p:nvSpPr>
        <p:spPr>
          <a:xfrm>
            <a:off x="7923697" y="3825924"/>
            <a:ext cx="2993429" cy="2869798"/>
          </a:xfrm>
          <a:prstGeom prst="verticalScroll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 </a:t>
            </a:r>
            <a:r>
              <a:rPr lang="ar-SA" sz="2000" b="1" dirty="0">
                <a:solidFill>
                  <a:schemeClr val="bg1"/>
                </a:solidFill>
              </a:rPr>
              <a:t>١- الحياة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٢-  الموت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٣- المرض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٤- الصحة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٥- الرزق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٦- الأبوان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٧- الطول والقامة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٨- اللون والشكل</a:t>
            </a:r>
            <a:endParaRPr lang="ar-OM" sz="2000" b="1" dirty="0"/>
          </a:p>
        </p:txBody>
      </p:sp>
      <p:sp>
        <p:nvSpPr>
          <p:cNvPr id="4" name="تمرير: رأسي 3">
            <a:extLst>
              <a:ext uri="{FF2B5EF4-FFF2-40B4-BE49-F238E27FC236}">
                <a16:creationId xmlns:a16="http://schemas.microsoft.com/office/drawing/2014/main" xmlns="" id="{B80393AC-7419-F24A-85CB-22961547FBE6}"/>
              </a:ext>
            </a:extLst>
          </p:cNvPr>
          <p:cNvSpPr/>
          <p:nvPr/>
        </p:nvSpPr>
        <p:spPr>
          <a:xfrm>
            <a:off x="2377985" y="3925532"/>
            <a:ext cx="2993429" cy="2770190"/>
          </a:xfrm>
          <a:prstGeom prst="verticalScroll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كل الأفعال التي يمارسها الإنسان بمحض إرادته: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الشرب والأكل والنوم ، فعل الخير أو الشر</a:t>
            </a:r>
            <a:endParaRPr lang="ar-OM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960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9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EC2BA4C5-6014-3B4C-B5DB-590958614A16}"/>
              </a:ext>
            </a:extLst>
          </p:cNvPr>
          <p:cNvSpPr txBox="1"/>
          <p:nvPr/>
        </p:nvSpPr>
        <p:spPr>
          <a:xfrm>
            <a:off x="6488368" y="2550153"/>
            <a:ext cx="5081342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chemeClr val="accent5">
                    <a:lumMod val="75000"/>
                  </a:schemeClr>
                </a:solidFill>
              </a:rPr>
              <a:t>علم الله بما سيقع ووقوعه حسب هذا العلم لا تأثير له على إرادة العبد إذ أن العلم صفة كاشفة فقط.</a:t>
            </a:r>
            <a:endParaRPr lang="ar-OM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xmlns="" id="{A7ED4195-E0B2-1A45-979B-C72C2DAEE013}"/>
              </a:ext>
            </a:extLst>
          </p:cNvPr>
          <p:cNvSpPr/>
          <p:nvPr/>
        </p:nvSpPr>
        <p:spPr>
          <a:xfrm>
            <a:off x="5166777" y="697654"/>
            <a:ext cx="2613958" cy="1828800"/>
          </a:xfrm>
          <a:prstGeom prst="ellipse">
            <a:avLst/>
          </a:prstGeom>
          <a:solidFill>
            <a:srgbClr val="ABF8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خلاصة</a:t>
            </a:r>
            <a:endParaRPr lang="ar-OM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960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00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>
            <a:extLst>
              <a:ext uri="{FF2B5EF4-FFF2-40B4-BE49-F238E27FC236}">
                <a16:creationId xmlns:a16="http://schemas.microsoft.com/office/drawing/2014/main" xmlns="" id="{81C98DB6-2D98-D245-A903-E9F40B11D434}"/>
              </a:ext>
            </a:extLst>
          </p:cNvPr>
          <p:cNvSpPr/>
          <p:nvPr/>
        </p:nvSpPr>
        <p:spPr>
          <a:xfrm>
            <a:off x="7732060" y="821765"/>
            <a:ext cx="3735293" cy="215697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2"/>
                </a:solidFill>
              </a:rPr>
              <a:t>خلق الله للأفعال واكتساب الإنسان لها</a:t>
            </a:r>
            <a:endParaRPr lang="ar-OM" sz="3200" b="1" dirty="0">
              <a:solidFill>
                <a:schemeClr val="bg2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C69F0774-28A9-CD45-BEAB-8EE0D2A6E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6" t="13492" r="19546" b="22243"/>
          <a:stretch/>
        </p:blipFill>
        <p:spPr>
          <a:xfrm>
            <a:off x="4096372" y="1511549"/>
            <a:ext cx="2497668" cy="249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xmlns="" id="{A6F484A9-8B55-EF41-A578-8A5B707145BA}"/>
              </a:ext>
            </a:extLst>
          </p:cNvPr>
          <p:cNvSpPr/>
          <p:nvPr/>
        </p:nvSpPr>
        <p:spPr>
          <a:xfrm>
            <a:off x="1880099" y="4178849"/>
            <a:ext cx="7719607" cy="13659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بما أن الله خلق الإنسان وعمله فعلام الحساب</a:t>
            </a:r>
            <a:endParaRPr lang="ar-OM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960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7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B058599-72EB-1141-AD89-15210E855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53" t="27777" r="6971" b="44931"/>
          <a:stretch/>
        </p:blipFill>
        <p:spPr>
          <a:xfrm>
            <a:off x="2676960" y="1573055"/>
            <a:ext cx="8005980" cy="1917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xmlns="" id="{79E3E4DA-1331-624A-872A-8161BD24D3CF}"/>
              </a:ext>
            </a:extLst>
          </p:cNvPr>
          <p:cNvSpPr/>
          <p:nvPr/>
        </p:nvSpPr>
        <p:spPr>
          <a:xfrm>
            <a:off x="349375" y="1382805"/>
            <a:ext cx="1828800" cy="1828800"/>
          </a:xfrm>
          <a:prstGeom prst="ellipse">
            <a:avLst/>
          </a:prstGeom>
          <a:ln>
            <a:solidFill>
              <a:srgbClr val="7EB5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نشاط١</a:t>
            </a:r>
            <a:endParaRPr lang="ar-OM" sz="3200" b="1" dirty="0"/>
          </a:p>
        </p:txBody>
      </p:sp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960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0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>
            <a:extLst>
              <a:ext uri="{FF2B5EF4-FFF2-40B4-BE49-F238E27FC236}">
                <a16:creationId xmlns:a16="http://schemas.microsoft.com/office/drawing/2014/main" xmlns="" id="{BC22F18F-E094-E74B-B028-CA01F7E0D2ED}"/>
              </a:ext>
            </a:extLst>
          </p:cNvPr>
          <p:cNvSpPr/>
          <p:nvPr/>
        </p:nvSpPr>
        <p:spPr>
          <a:xfrm>
            <a:off x="8404413" y="451356"/>
            <a:ext cx="3213894" cy="1443567"/>
          </a:xfrm>
          <a:prstGeom prst="ellipse">
            <a:avLst/>
          </a:prstGeom>
          <a:solidFill>
            <a:srgbClr val="96E8E5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الخلاصة</a:t>
            </a:r>
            <a:endParaRPr lang="ar-OM" sz="4000" b="1" dirty="0">
              <a:solidFill>
                <a:schemeClr val="bg1"/>
              </a:solidFill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2054F794-89B1-1941-B6BD-00D964C77BCB}"/>
              </a:ext>
            </a:extLst>
          </p:cNvPr>
          <p:cNvSpPr/>
          <p:nvPr/>
        </p:nvSpPr>
        <p:spPr>
          <a:xfrm>
            <a:off x="1307353" y="2119040"/>
            <a:ext cx="9823823" cy="1988164"/>
          </a:xfrm>
          <a:prstGeom prst="roundRect">
            <a:avLst/>
          </a:prstGeom>
          <a:solidFill>
            <a:srgbClr val="ABF8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2"/>
                </a:solidFill>
              </a:rPr>
              <a:t>أفعال الإنسان  الاختيارية تتكون من جهة ( خلقها الله ) خلق</a:t>
            </a:r>
          </a:p>
          <a:p>
            <a:pPr algn="ctr"/>
            <a:r>
              <a:rPr lang="ar-SA" sz="3600" b="1" dirty="0">
                <a:solidFill>
                  <a:schemeClr val="bg2"/>
                </a:solidFill>
              </a:rPr>
              <a:t>تضاف إلى الله، ومن جهة  (اكتسبها الإنسان) كسب تضاف إلى الإنسان؛ لذلك يحاسب على أفعاله الاختيارية يوم القيامة </a:t>
            </a:r>
            <a:endParaRPr lang="ar-OM" sz="3600" b="1" dirty="0">
              <a:solidFill>
                <a:schemeClr val="bg2"/>
              </a:solidFill>
            </a:endParaRPr>
          </a:p>
        </p:txBody>
      </p:sp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960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66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99DD918-85FD-174F-8093-5371D1822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329" y="725617"/>
            <a:ext cx="4193239" cy="315305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FE1720EF-6CC6-3D4E-A0FD-80A5714D0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9" t="72708" r="11577" b="3462"/>
          <a:stretch/>
        </p:blipFill>
        <p:spPr>
          <a:xfrm>
            <a:off x="1668431" y="4009925"/>
            <a:ext cx="8055784" cy="1674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xmlns="" id="{D3036CB3-7BF4-E049-8A00-D822996238BC}"/>
              </a:ext>
            </a:extLst>
          </p:cNvPr>
          <p:cNvSpPr/>
          <p:nvPr/>
        </p:nvSpPr>
        <p:spPr>
          <a:xfrm>
            <a:off x="349375" y="1382805"/>
            <a:ext cx="1828800" cy="1828800"/>
          </a:xfrm>
          <a:prstGeom prst="ellipse">
            <a:avLst/>
          </a:prstGeom>
          <a:ln>
            <a:solidFill>
              <a:srgbClr val="7EB5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نشاط ٢</a:t>
            </a:r>
            <a:endParaRPr lang="ar-OM" sz="3200" b="1" dirty="0"/>
          </a:p>
        </p:txBody>
      </p:sp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960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56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8401C47B-63A5-0A48-B86E-CCF21F76B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6" t="10764" r="4912" b="66907"/>
          <a:stretch/>
        </p:blipFill>
        <p:spPr>
          <a:xfrm>
            <a:off x="1233892" y="1556373"/>
            <a:ext cx="9724215" cy="1694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xmlns="" id="{E230527A-113A-CB41-AF8C-3089F5C6F30F}"/>
              </a:ext>
            </a:extLst>
          </p:cNvPr>
          <p:cNvSpPr/>
          <p:nvPr/>
        </p:nvSpPr>
        <p:spPr>
          <a:xfrm>
            <a:off x="8553824" y="945080"/>
            <a:ext cx="2851272" cy="1222586"/>
          </a:xfrm>
          <a:prstGeom prst="ellipse">
            <a:avLst/>
          </a:prstGeom>
          <a:ln>
            <a:solidFill>
              <a:srgbClr val="7EB5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نشاط٢</a:t>
            </a:r>
            <a:endParaRPr lang="ar-OM" sz="3200" b="1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72985BBD-B0AC-6A45-AB2A-DA5D011B05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9" t="27245" r="8606" b="59641"/>
          <a:stretch/>
        </p:blipFill>
        <p:spPr>
          <a:xfrm>
            <a:off x="1233892" y="4179279"/>
            <a:ext cx="9724216" cy="1122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960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75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سماوي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Microsoft Office PowerPoint</Application>
  <PresentationFormat>مخصص</PresentationFormat>
  <Paragraphs>30</Paragraphs>
  <Slides>9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0" baseType="lpstr">
      <vt:lpstr>سماوي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ابتهال الوهيبية</dc:creator>
  <cp:lastModifiedBy>Windows User</cp:lastModifiedBy>
  <cp:revision>7</cp:revision>
  <dcterms:created xsi:type="dcterms:W3CDTF">2021-04-06T15:39:34Z</dcterms:created>
  <dcterms:modified xsi:type="dcterms:W3CDTF">2022-08-22T08:42:54Z</dcterms:modified>
</cp:coreProperties>
</file>