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3" r:id="rId2"/>
    <p:sldId id="287" r:id="rId3"/>
    <p:sldId id="293" r:id="rId4"/>
    <p:sldId id="282" r:id="rId5"/>
    <p:sldId id="289" r:id="rId6"/>
    <p:sldId id="301" r:id="rId7"/>
    <p:sldId id="294" r:id="rId8"/>
    <p:sldId id="273" r:id="rId9"/>
    <p:sldId id="263" r:id="rId10"/>
    <p:sldId id="262" r:id="rId11"/>
    <p:sldId id="300" r:id="rId12"/>
  </p:sldIdLst>
  <p:sldSz cx="18288000" cy="10287000"/>
  <p:notesSz cx="6858000" cy="9144000"/>
  <p:embeddedFontLst>
    <p:embeddedFont>
      <p:font typeface="Courier Prime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9AD2"/>
    <a:srgbClr val="80F07A"/>
    <a:srgbClr val="1DB914"/>
    <a:srgbClr val="67E0E0"/>
    <a:srgbClr val="9AB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37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8T18:32:00.44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104 1635 6717,'-14'0'-73,"0"0"377,5 0-198,6 0 144,-8 0-110,-1 0 4,9 0-77,-8 0 0,8 0 51,-6 0-47,6 0 1,-8 2 88,11 7-127,0-6 85,0 20-135,0-9 1,0 12 51,0 0 1,0 0-7,0 0 1,0-6 17,0 6 0,8-6-8,1 15 1,0-3 7,-9 2 0,8-2-7,1 11 1,8-8-40,-8 8 0,-1 0 41,-8 9 1,9-9-98,0 1 0,8-1 46,-8 9 1,2-12-9,-2-5 0,-3-4 23,11 4 0,-8-6-11,8 5 0,-3-13 16,4-4 1,5-8 0,-6 8 1,-3-9-10,4 10 0,-13-10 7,4 10 1,3-10-45,-4 10 32,12-13-1,-5 7 0,2-12 1,0 0 0,-8 0-9,8 0 8,-11 0 0,14 3-1,-11 5 6,0-5-2,2 9-3,-8-12 0,20 0 2,-20 0 0,11 0-2,-5 0 0,-6 0 0,8 0 0,-11 0 143,12 0-131,-9 0 97,8 0 0,-8 0-28,6 0-30,-6-12 0,8-2-27,-11-12 0,3-9 2,6 1 1,-3-24-113,11-2 0,0-21 100,-4 31 1,0-4 0,2-12 0,-1-6-554,2-21 0,3-4 0,-4 28 0,3-1 0,0-2 511,4-7 1,1-2 0,2-1 0,0-4 0,2 0 0,1-1-330,2-6 1,2 0 0,1 2 0,1 8 0,1 2 0,3 3 271,3 3 0,3 3 0,1 3 0,-4 8 0,2 3 1,0 4-400,16-14 0,3 6 487,-5 12 0,1 5 0,-5 6 0,1 3 0,-6 9 0,-1 2 0,36-27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8T18:32:11.7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726 27 7477,'15'-3'-694,"-7"-6"0,-2 6 710,3-5 67,-6 5-62,8 3 8,-11 0 0,12 0-12,-9 0 1,8 3 31,-11 5-4,0-5-22,0 20 0,0-17 0,0 11 1,-8-8 7,-1 8 1,-3-8 3,4 8 0,5-8 41,-6 8 0,3-8-47,-2 8 0,2 1-7,-11 7 0,8 1 10,-8 0 0,8 0-9,-8 0 0,8 3-6,-8 6 0,0-4 0,-9 13 0,8-10-16,1 9 0,3-8-6,-4 8 0,-5-8 38,6 8 0,-6 0-17,-3 9 0,0 0 19,0 0 0,9 3-11,0 5 1,-1-5-1,-8 5 1,0-5-17,0-3 1,1 0 1,-1 0 0,0 0-12,0 0 1,8-9-9,1 0 0,0-11-41,-9 2 1,9-5 59,-1-3-123,13 0 18,-18 0-172,20 0 73,-9-12-24,12-2 42,0-12-6,0 0 10,12 0 173,-9 0 0,11 0 0,-5 0 0,5-12 0,12-2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8T18:32:13.0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312 182 8012,'-15'0'-1238,"1"0"619,5 0 557,6 0 0,-17 3 55,11 6-1,1-7 7,-4 10-1,9-12 29,-20 0 3,20 0 201,-20 0-219,21 0 1,-13 0 185,6 0-147,7 0 95,-10 0-93,12 0-8,-11 0-29,8 0 58,-9 0-74,12-12 25,0 10 1,-3-10 74,-5 12-66,5 0 0,-9-3 40,12-6-9,0 7-26,0-10 0,-3 12-20,-5 0 14,5 0 1,-9-3-46,12-5 70,0 5-59,0-9 39,-11 12-4,8-11-16,-9 8-10,12-9 1,0 9 12,0-5 11,0 5 42,0-9-37,-11 1-29,8 8 4,-9-9 1,12 9 13,0-5 23,0 5 0,0-9-21,0 12-3,0 0 7,0-11-1,0 8 13,0-9-9,0 12 25,0 0-38,12 0 1,-6 9-12,11 0 1,-8 2 4,8-2 1,-8-6 11,8 5 0,-3 7-9,4 2 0,5-2 13,-6 2 1,6-9-8,3 10 0,-9-10 2,0 10 1,1-1 3,8 9 1,0 0 0,0 0 0,-1 0-35,1 0 1,0 8 27,0 1 1,0-1-57,0-8 1,0 9 48,0 0 0,0 8-27,0-9 1,0 10 16,0-10 1,0 1-57,0-9 1,0 8-25,0 1 0,0 2-7,-1-2 1,-1-6-90,-7 5 1,3 4 82,-11-4 0,-1 4-78,-8-4 0,0-5 41,0 6 1,0 2-211,0-2 0,0 0-190,0-10 522,0 1 0,0 0 0,0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8T18:32:00.448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104 1635 6717,'-14'0'-73,"0"0"377,5 0-198,6 0 144,-8 0-110,-1 0 4,9 0-77,-8 0 0,8 0 51,-6 0-47,6 0 1,-8 2 88,11 7-127,0-6 85,0 20-135,0-9 1,0 12 51,0 0 1,0 0-7,0 0 1,0-6 17,0 6 0,8-6-8,1 15 1,0-3 7,-9 2 0,8-2-7,1 11 1,8-8-40,-8 8 0,-1 0 41,-8 9 1,9-9-98,0 1 0,8-1 46,-8 9 1,2-12-9,-2-5 0,-3-4 23,11 4 0,-8-6-11,8 5 0,-3-13 16,4-4 1,5-8 0,-6 8 1,-3-9-10,4 10 0,-13-10 7,4 10 1,3-10-45,-4 10 32,12-13-1,-5 7 0,2-12 1,0 0 0,-8 0-9,8 0 8,-11 0 0,14 3-1,-11 5 6,0-5-2,2 9-3,-8-12 0,20 0 2,-20 0 0,11 0-2,-5 0 0,-6 0 0,8 0 0,-11 0 143,12 0-131,-9 0 97,8 0 0,-8 0-28,6 0-30,-6-12 0,8-2-27,-11-12 0,3-9 2,6 1 1,-3-24-113,11-2 0,0-21 100,-4 31 1,0-4 0,2-12 0,-1-6-554,2-21 0,3-4 0,-4 28 0,3-1 0,0-2 511,4-7 1,1-2 0,2-1 0,0-4 0,2 0 0,1-1-330,2-6 1,2 0 0,1 2 0,1 8 0,1 2 0,3 3 271,3 3 0,3 3 0,1 3 0,-4 8 0,2 3 1,0 4-400,16-14 0,3 6 487,-5 12 0,1 5 0,-5 6 0,1 3 0,-6 9 0,-1 2 0,36-27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8T18:32:11.780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726 27 7477,'15'-3'-694,"-7"-6"0,-2 6 710,3-5 67,-6 5-62,8 3 8,-11 0 0,12 0-12,-9 0 1,8 3 31,-11 5-4,0-5-22,0 20 0,0-17 0,0 11 1,-8-8 7,-1 8 1,-3-8 3,4 8 0,5-8 41,-6 8 0,3-8-47,-2 8 0,2 1-7,-11 7 0,8 1 10,-8 0 0,8 0-9,-8 0 0,8 3-6,-8 6 0,0-4 0,-9 13 0,8-10-16,1 9 0,3-8-6,-4 8 0,-5-8 38,6 8 0,-6 0-17,-3 9 0,0 0 19,0 0 0,9 3-11,0 5 1,-1-5-1,-8 5 1,0-5-17,0-3 1,1 0 1,-1 0 0,0 0-12,0 0 1,8-9-9,1 0 0,0-11-41,-9 2 1,9-5 59,-1-3-123,13 0 18,-18 0-172,20 0 73,-9-12-24,12-2 42,0-12-6,0 0 10,12 0 173,-9 0 0,11 0 0,-5 0 0,5-12 0,12-2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08T18:32:13.003"/>
    </inkml:context>
    <inkml:brush xml:id="br0">
      <inkml:brushProperty name="width" value="0.08571" units="cm"/>
      <inkml:brushProperty name="height" value="0.08571" units="cm"/>
      <inkml:brushProperty name="color" value="#E71224"/>
    </inkml:brush>
  </inkml:definitions>
  <inkml:trace contextRef="#ctx0" brushRef="#br0">312 182 8012,'-15'0'-1238,"1"0"619,5 0 557,6 0 0,-17 3 55,11 6-1,1-7 7,-4 10-1,9-12 29,-20 0 3,20 0 201,-20 0-219,21 0 1,-13 0 185,6 0-147,7 0 95,-10 0-93,12 0-8,-11 0-29,8 0 58,-9 0-74,12-12 25,0 10 1,-3-10 74,-5 12-66,5 0 0,-9-3 40,12-6-9,0 7-26,0-10 0,-3 12-20,-5 0 14,5 0 1,-9-3-46,12-5 70,0 5-59,0-9 39,-11 12-4,8-11-16,-9 8-10,12-9 1,0 9 12,0-5 11,0 5 42,0-9-37,-11 1-29,8 8 4,-9-9 1,12 9 13,0-5 23,0 5 0,0-9-21,0 12-3,0 0 7,0-11-1,0 8 13,0-9-9,0 12 25,0 0-38,12 0 1,-6 9-12,11 0 1,-8 2 4,8-2 1,-8-6 11,8 5 0,-3 7-9,4 2 0,5-2 13,-6 2 1,6-9-8,3 10 0,-9-10 2,0 10 1,1-1 3,8 9 1,0 0 0,0 0 0,-1 0-35,1 0 1,0 8 27,0 1 1,0-1-57,0-8 1,0 9 48,0 0 0,0 8-27,0-9 1,0 10 16,0-10 1,0 1-57,0-9 1,0 8-25,0 1 0,0 2-7,-1-2 1,-1-6-90,-7 5 1,3 4 82,-11-4 0,-1 4-78,-8-4 0,0-5 41,0 6 1,0 2-211,0-2 0,0 0-190,0-10 522,0 1 0,0 0 0,0 0 0,0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3.sv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90.png"/><Relationship Id="rId1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12" Type="http://schemas.openxmlformats.org/officeDocument/2006/relationships/customXml" Target="../ink/ink4.xml"/><Relationship Id="rId17" Type="http://schemas.openxmlformats.org/officeDocument/2006/relationships/image" Target="../media/image51.png"/><Relationship Id="rId2" Type="http://schemas.openxmlformats.org/officeDocument/2006/relationships/image" Target="../media/image1.jpeg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5" Type="http://schemas.openxmlformats.org/officeDocument/2006/relationships/image" Target="../media/image500.png"/><Relationship Id="rId10" Type="http://schemas.openxmlformats.org/officeDocument/2006/relationships/image" Target="../media/image24.svg"/><Relationship Id="rId4" Type="http://schemas.openxmlformats.org/officeDocument/2006/relationships/image" Target="../media/image3.svg"/><Relationship Id="rId9" Type="http://schemas.openxmlformats.org/officeDocument/2006/relationships/image" Target="../media/image22.png"/><Relationship Id="rId1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jpeg"/><Relationship Id="rId5" Type="http://schemas.openxmlformats.org/officeDocument/2006/relationships/image" Target="../media/image3.png"/><Relationship Id="rId10" Type="http://schemas.openxmlformats.org/officeDocument/2006/relationships/image" Target="../media/image9.gif"/><Relationship Id="rId4" Type="http://schemas.openxmlformats.org/officeDocument/2006/relationships/image" Target="../media/image3.sv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8" Type="http://schemas.openxmlformats.org/officeDocument/2006/relationships/image" Target="../media/image4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12" Type="http://schemas.openxmlformats.org/officeDocument/2006/relationships/customXml" Target="../ink/ink1.xml"/><Relationship Id="rId17" Type="http://schemas.openxmlformats.org/officeDocument/2006/relationships/customXml" Target="../ink/ink3.xml"/><Relationship Id="rId2" Type="http://schemas.openxmlformats.org/officeDocument/2006/relationships/image" Target="../media/image1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customXml" Target="../ink/ink2.xml"/><Relationship Id="rId10" Type="http://schemas.openxmlformats.org/officeDocument/2006/relationships/image" Target="../media/image24.svg"/><Relationship Id="rId19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22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play.makeit.app?code=134220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12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4.svg"/><Relationship Id="rId5" Type="http://schemas.openxmlformats.org/officeDocument/2006/relationships/image" Target="../media/image15.png"/><Relationship Id="rId1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22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5950">
            <a:off x="1088426" y="489705"/>
            <a:ext cx="3946154" cy="382418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548453" y="608032"/>
            <a:ext cx="7191093" cy="2120256"/>
            <a:chOff x="0" y="0"/>
            <a:chExt cx="6945764" cy="282700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945764" cy="144884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17717" y="42485"/>
              <a:ext cx="6223543" cy="2784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92"/>
                </a:lnSpc>
                <a:spcBef>
                  <a:spcPct val="0"/>
                </a:spcBef>
              </a:pPr>
              <a:r>
                <a:rPr lang="ar-SA" sz="5923" dirty="0">
                  <a:solidFill>
                    <a:srgbClr val="FFFFFF"/>
                  </a:solidFill>
                  <a:latin typeface="Hatton Bold"/>
                </a:rPr>
                <a:t>أقسام المحرمات من النساء</a:t>
              </a:r>
              <a:endParaRPr lang="en-US" sz="5923" dirty="0">
                <a:solidFill>
                  <a:srgbClr val="FFFFFF"/>
                </a:solidFill>
                <a:latin typeface="Hatton Bold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0" y="3795294"/>
            <a:ext cx="17544402" cy="6410571"/>
          </a:xfrm>
          <a:prstGeom prst="rect">
            <a:avLst/>
          </a:prstGeom>
          <a:solidFill>
            <a:srgbClr val="EDECE7"/>
          </a:solidFill>
        </p:spPr>
      </p:sp>
      <p:grpSp>
        <p:nvGrpSpPr>
          <p:cNvPr id="13" name="Group 13"/>
          <p:cNvGrpSpPr/>
          <p:nvPr/>
        </p:nvGrpSpPr>
        <p:grpSpPr>
          <a:xfrm rot="1571927">
            <a:off x="14808494" y="7353247"/>
            <a:ext cx="3710681" cy="2587163"/>
            <a:chOff x="0" y="0"/>
            <a:chExt cx="5416698" cy="425754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493059">
              <a:off x="463281" y="151985"/>
              <a:ext cx="3630898" cy="446081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3479357">
              <a:off x="1881073" y="1375826"/>
              <a:ext cx="3933283" cy="1241846"/>
            </a:xfrm>
            <a:prstGeom prst="rect">
              <a:avLst/>
            </a:prstGeom>
          </p:spPr>
        </p:pic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6465">
            <a:off x="12822220" y="1358832"/>
            <a:ext cx="3276300" cy="229526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86465">
            <a:off x="12620681" y="2719344"/>
            <a:ext cx="3035667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ar-SA" sz="6000" b="1" dirty="0">
                <a:solidFill>
                  <a:srgbClr val="7030A0"/>
                </a:solidFill>
                <a:latin typeface="Courier Prime"/>
              </a:rPr>
              <a:t>التأبيد</a:t>
            </a:r>
            <a:endParaRPr lang="en-US" sz="6000" b="1" dirty="0">
              <a:solidFill>
                <a:srgbClr val="7030A0"/>
              </a:solidFill>
              <a:latin typeface="Courier Prime"/>
            </a:endParaRP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xmlns="" id="{26CABAC2-E56F-C84E-9C04-E0BDFA97D3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6465">
            <a:off x="3102834" y="1345568"/>
            <a:ext cx="2992033" cy="2275421"/>
          </a:xfrm>
          <a:prstGeom prst="rect">
            <a:avLst/>
          </a:prstGeom>
        </p:spPr>
      </p:pic>
      <p:sp>
        <p:nvSpPr>
          <p:cNvPr id="46" name="TextBox 22">
            <a:extLst>
              <a:ext uri="{FF2B5EF4-FFF2-40B4-BE49-F238E27FC236}">
                <a16:creationId xmlns:a16="http://schemas.microsoft.com/office/drawing/2014/main" xmlns="" id="{65E2908C-A419-FA48-A5C5-C5B387E252B6}"/>
              </a:ext>
            </a:extLst>
          </p:cNvPr>
          <p:cNvSpPr txBox="1"/>
          <p:nvPr/>
        </p:nvSpPr>
        <p:spPr>
          <a:xfrm rot="86465">
            <a:off x="2778929" y="2686637"/>
            <a:ext cx="3035667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ar-SA" sz="6000" b="1" dirty="0">
                <a:solidFill>
                  <a:srgbClr val="7030A0"/>
                </a:solidFill>
                <a:latin typeface="Courier Prime"/>
              </a:rPr>
              <a:t>مؤقت</a:t>
            </a:r>
            <a:endParaRPr lang="en-US" sz="6000" b="1" dirty="0">
              <a:solidFill>
                <a:srgbClr val="7030A0"/>
              </a:solidFill>
              <a:latin typeface="Courier Prime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8A04233B-D3DD-3842-914F-CCEB2E9A5F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598" y="3269739"/>
            <a:ext cx="10376189" cy="6252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797" y="891943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906387" y="826484"/>
            <a:ext cx="16184213" cy="8852783"/>
          </a:xfrm>
          <a:prstGeom prst="rect">
            <a:avLst/>
          </a:prstGeom>
          <a:solidFill>
            <a:srgbClr val="EDECE7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5950">
            <a:off x="774639" y="6168339"/>
            <a:ext cx="4456085" cy="431835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420294" y="8671490"/>
            <a:ext cx="728984" cy="14977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124610" y="8357632"/>
            <a:ext cx="1320351" cy="17217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D48C406-69A1-E349-B171-98D71AD66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4423" y="2263866"/>
            <a:ext cx="7631441" cy="4176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BA1AC84F-5F3E-2648-BFBF-E9FE93F5BF58}"/>
              </a:ext>
            </a:extLst>
          </p:cNvPr>
          <p:cNvSpPr/>
          <p:nvPr/>
        </p:nvSpPr>
        <p:spPr>
          <a:xfrm>
            <a:off x="11435600" y="175549"/>
            <a:ext cx="5419797" cy="194296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CB42C4B4-4CE6-F742-ACA8-CF53A1EBBD16}"/>
              </a:ext>
            </a:extLst>
          </p:cNvPr>
          <p:cNvSpPr txBox="1"/>
          <p:nvPr/>
        </p:nvSpPr>
        <p:spPr>
          <a:xfrm>
            <a:off x="11882510" y="547363"/>
            <a:ext cx="428886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400" b="1" dirty="0">
                <a:solidFill>
                  <a:srgbClr val="FFFF00"/>
                </a:solidFill>
              </a:rPr>
              <a:t>المحرمات إلى أجل</a:t>
            </a:r>
            <a:endParaRPr lang="ar-OM" sz="5400" b="1" dirty="0">
              <a:solidFill>
                <a:srgbClr val="FFFF00"/>
              </a:solidFill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xmlns="" id="{891309D5-FC9F-8642-9C23-D2259CE87E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465462">
            <a:off x="16628577" y="2352725"/>
            <a:ext cx="1660845" cy="303482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F674D934-3E51-3948-B5F5-63D16DE0D3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6631"/>
          <a:stretch/>
        </p:blipFill>
        <p:spPr>
          <a:xfrm>
            <a:off x="829000" y="4873821"/>
            <a:ext cx="7631441" cy="41446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" name="Group 5">
            <a:extLst>
              <a:ext uri="{FF2B5EF4-FFF2-40B4-BE49-F238E27FC236}">
                <a16:creationId xmlns:a16="http://schemas.microsoft.com/office/drawing/2014/main" xmlns="" id="{0F7CF3F1-863C-5F4E-AB3A-168E349EE247}"/>
              </a:ext>
            </a:extLst>
          </p:cNvPr>
          <p:cNvGrpSpPr/>
          <p:nvPr/>
        </p:nvGrpSpPr>
        <p:grpSpPr>
          <a:xfrm rot="-167779">
            <a:off x="9419241" y="7880685"/>
            <a:ext cx="7136980" cy="1914099"/>
            <a:chOff x="-48448" y="505989"/>
            <a:chExt cx="4563064" cy="846672"/>
          </a:xfrm>
        </p:grpSpPr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xmlns="" id="{EA3A3EE2-7BD7-1546-B5B0-3746D6D2EB06}"/>
                </a:ext>
              </a:extLst>
            </p:cNvPr>
            <p:cNvSpPr/>
            <p:nvPr/>
          </p:nvSpPr>
          <p:spPr>
            <a:xfrm>
              <a:off x="-48448" y="505989"/>
              <a:ext cx="4563064" cy="846672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xmlns="" id="{F025DB3D-A046-1E4D-ADB4-292D97FC6884}"/>
                </a:ext>
              </a:extLst>
            </p:cNvPr>
            <p:cNvSpPr txBox="1"/>
            <p:nvPr/>
          </p:nvSpPr>
          <p:spPr>
            <a:xfrm>
              <a:off x="123455" y="702742"/>
              <a:ext cx="4224397" cy="4590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0"/>
                </a:lnSpc>
              </a:pPr>
              <a:r>
                <a:rPr lang="ar-SA" sz="4800" b="1" spc="-36" dirty="0">
                  <a:solidFill>
                    <a:srgbClr val="80F07A"/>
                  </a:solidFill>
                  <a:latin typeface="Hatton Bold"/>
                </a:rPr>
                <a:t>الحكمة من التحريم إلى أجل</a:t>
              </a:r>
            </a:p>
          </p:txBody>
        </p:sp>
      </p:grpSp>
      <p:pic>
        <p:nvPicPr>
          <p:cNvPr id="1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224" y="9182100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906387" y="826484"/>
            <a:ext cx="16184213" cy="8852783"/>
          </a:xfrm>
          <a:prstGeom prst="rect">
            <a:avLst/>
          </a:prstGeom>
          <a:solidFill>
            <a:srgbClr val="EDECE7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5950">
            <a:off x="774639" y="6168339"/>
            <a:ext cx="4456085" cy="431835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3234">
            <a:off x="2457234" y="1811939"/>
            <a:ext cx="13045168" cy="6487093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8" name="Group 18"/>
          <p:cNvGrpSpPr/>
          <p:nvPr/>
        </p:nvGrpSpPr>
        <p:grpSpPr>
          <a:xfrm>
            <a:off x="14909633" y="6719711"/>
            <a:ext cx="3632440" cy="3559947"/>
            <a:chOff x="0" y="0"/>
            <a:chExt cx="2588474" cy="3041670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465462">
              <a:off x="303756" y="129441"/>
              <a:ext cx="2106541" cy="2782789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03222">
              <a:off x="54819" y="1554463"/>
              <a:ext cx="2299198" cy="725920"/>
            </a:xfrm>
            <a:prstGeom prst="rect">
              <a:avLst/>
            </a:prstGeom>
          </p:spPr>
        </p:pic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420294" y="8671490"/>
            <a:ext cx="728984" cy="14977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049899" y="8327515"/>
            <a:ext cx="1320351" cy="172170"/>
          </a:xfrm>
          <a:prstGeom prst="rect">
            <a:avLst/>
          </a:prstGeom>
        </p:spPr>
      </p:pic>
      <p:sp>
        <p:nvSpPr>
          <p:cNvPr id="6" name="سحابة 5">
            <a:extLst>
              <a:ext uri="{FF2B5EF4-FFF2-40B4-BE49-F238E27FC236}">
                <a16:creationId xmlns:a16="http://schemas.microsoft.com/office/drawing/2014/main" xmlns="" id="{936F3EA6-849B-EF47-B2B8-ADD8445D3EEF}"/>
              </a:ext>
            </a:extLst>
          </p:cNvPr>
          <p:cNvSpPr/>
          <p:nvPr/>
        </p:nvSpPr>
        <p:spPr>
          <a:xfrm>
            <a:off x="14976269" y="181837"/>
            <a:ext cx="2856887" cy="2856887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نشاط إثرائي١</a:t>
            </a:r>
            <a:endParaRPr lang="ar-OM" sz="4800" b="1" dirty="0">
              <a:solidFill>
                <a:schemeClr val="tx1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3E3EBC29-94F1-8C42-B219-AEED025EC4FB}"/>
              </a:ext>
            </a:extLst>
          </p:cNvPr>
          <p:cNvSpPr/>
          <p:nvPr/>
        </p:nvSpPr>
        <p:spPr>
          <a:xfrm>
            <a:off x="4986618" y="1552843"/>
            <a:ext cx="7357010" cy="1520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80F07A"/>
                </a:solidFill>
              </a:rPr>
              <a:t>ضعي علامة (.   ) آو (.  )أمام العبارة مع تصويب الخطا إن وجد </a:t>
            </a:r>
            <a:endParaRPr lang="ar-OM" sz="4000" b="1" dirty="0">
              <a:solidFill>
                <a:srgbClr val="80F07A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50E59D1F-C572-3B49-BBEA-CDAFB1F1C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496" t="7705" r="17714" b="84103"/>
          <a:stretch/>
        </p:blipFill>
        <p:spPr>
          <a:xfrm>
            <a:off x="2110808" y="4590433"/>
            <a:ext cx="13775370" cy="14565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xmlns="" id="{D33414E7-A2F5-6044-8FCE-D4EB13D85CF5}"/>
                  </a:ext>
                </a:extLst>
              </p14:cNvPr>
              <p14:cNvContentPartPr/>
              <p14:nvPr/>
            </p14:nvContentPartPr>
            <p14:xfrm>
              <a:off x="9253951" y="1448807"/>
              <a:ext cx="691560" cy="99972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D33414E7-A2F5-6044-8FCE-D4EB13D85CF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238463" y="1433327"/>
                <a:ext cx="722176" cy="1030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مجموعة 23">
            <a:extLst>
              <a:ext uri="{FF2B5EF4-FFF2-40B4-BE49-F238E27FC236}">
                <a16:creationId xmlns:a16="http://schemas.microsoft.com/office/drawing/2014/main" xmlns="" id="{8BC7B4BD-B47D-1347-B327-D8A7703EE9AC}"/>
              </a:ext>
            </a:extLst>
          </p:cNvPr>
          <p:cNvGrpSpPr/>
          <p:nvPr/>
        </p:nvGrpSpPr>
        <p:grpSpPr>
          <a:xfrm>
            <a:off x="7759951" y="1812767"/>
            <a:ext cx="327240" cy="626040"/>
            <a:chOff x="7759951" y="1812767"/>
            <a:chExt cx="32724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xmlns="" id="{2910B654-A15C-C94F-96F8-65884F4176FA}"/>
                    </a:ext>
                  </a:extLst>
                </p14:cNvPr>
                <p14:cNvContentPartPr/>
                <p14:nvPr/>
              </p14:nvContentPartPr>
              <p14:xfrm>
                <a:off x="7797391" y="1812767"/>
                <a:ext cx="289800" cy="62604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2910B654-A15C-C94F-96F8-65884F4176F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781911" y="1797287"/>
                  <a:ext cx="320400" cy="65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xmlns="" id="{DC5B1A38-C66A-F74B-8AE2-C7B5660FE84B}"/>
                    </a:ext>
                  </a:extLst>
                </p14:cNvPr>
                <p14:cNvContentPartPr/>
                <p14:nvPr/>
              </p14:nvContentPartPr>
              <p14:xfrm>
                <a:off x="7759951" y="1897007"/>
                <a:ext cx="317880" cy="49536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DC5B1A38-C66A-F74B-8AE2-C7B5660FE84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744471" y="1881527"/>
                  <a:ext cx="348480" cy="525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901" y="9346777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1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5950">
            <a:off x="1088426" y="489705"/>
            <a:ext cx="3946154" cy="382418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343012" y="218873"/>
            <a:ext cx="7191093" cy="2120256"/>
            <a:chOff x="0" y="0"/>
            <a:chExt cx="6945764" cy="282700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945764" cy="1448849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317717" y="42485"/>
              <a:ext cx="6223543" cy="27845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92"/>
                </a:lnSpc>
                <a:spcBef>
                  <a:spcPct val="0"/>
                </a:spcBef>
              </a:pPr>
              <a:r>
                <a:rPr lang="ar-SA" sz="5923" dirty="0">
                  <a:solidFill>
                    <a:srgbClr val="FFFFFF"/>
                  </a:solidFill>
                  <a:latin typeface="Hatton Bold"/>
                </a:rPr>
                <a:t>أقسام المحرمات من النساء</a:t>
              </a:r>
              <a:endParaRPr lang="en-US" sz="5923" dirty="0">
                <a:solidFill>
                  <a:srgbClr val="FFFFFF"/>
                </a:solidFill>
                <a:latin typeface="Hatton Bold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371799" y="3554280"/>
            <a:ext cx="17544402" cy="6410571"/>
          </a:xfrm>
          <a:prstGeom prst="rect">
            <a:avLst/>
          </a:prstGeom>
          <a:solidFill>
            <a:srgbClr val="EDECE7"/>
          </a:solidFill>
        </p:spPr>
        <p:txBody>
          <a:bodyPr/>
          <a:lstStyle/>
          <a:p>
            <a:endParaRPr lang="ar-OM" dirty="0"/>
          </a:p>
        </p:txBody>
      </p:sp>
      <p:grpSp>
        <p:nvGrpSpPr>
          <p:cNvPr id="13" name="Group 13"/>
          <p:cNvGrpSpPr/>
          <p:nvPr/>
        </p:nvGrpSpPr>
        <p:grpSpPr>
          <a:xfrm rot="1571927">
            <a:off x="14808494" y="7353247"/>
            <a:ext cx="3710681" cy="2587163"/>
            <a:chOff x="0" y="0"/>
            <a:chExt cx="5416698" cy="425754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493059">
              <a:off x="463281" y="151985"/>
              <a:ext cx="3630898" cy="446081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3479357">
              <a:off x="1881073" y="1375826"/>
              <a:ext cx="3933283" cy="1241846"/>
            </a:xfrm>
            <a:prstGeom prst="rect">
              <a:avLst/>
            </a:prstGeom>
          </p:spPr>
        </p:pic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86465">
            <a:off x="7041643" y="1046637"/>
            <a:ext cx="3749411" cy="236780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86465">
            <a:off x="7420725" y="2568317"/>
            <a:ext cx="3035667" cy="365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8"/>
              </a:lnSpc>
            </a:pPr>
            <a:r>
              <a:rPr lang="ar-SA" sz="6000" b="1" dirty="0">
                <a:solidFill>
                  <a:srgbClr val="7030A0"/>
                </a:solidFill>
                <a:latin typeface="Courier Prime"/>
              </a:rPr>
              <a:t>التأبيد</a:t>
            </a:r>
            <a:endParaRPr lang="en-US" sz="6000" b="1" dirty="0">
              <a:solidFill>
                <a:srgbClr val="7030A0"/>
              </a:solidFill>
              <a:latin typeface="Courier Prime"/>
            </a:endParaRP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88367" y="711075"/>
            <a:ext cx="1083584" cy="1083584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xmlns="" id="{BD73741D-CBAC-9644-B836-1224D532A125}"/>
              </a:ext>
            </a:extLst>
          </p:cNvPr>
          <p:cNvSpPr/>
          <p:nvPr/>
        </p:nvSpPr>
        <p:spPr>
          <a:xfrm>
            <a:off x="13356374" y="454892"/>
            <a:ext cx="3052856" cy="30528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0070C0"/>
                </a:solidFill>
              </a:rPr>
              <a:t>المحرمات بالنسب</a:t>
            </a:r>
            <a:endParaRPr lang="ar-OM" sz="4800" b="1" dirty="0">
              <a:solidFill>
                <a:srgbClr val="0070C0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54613EE5-6051-B84B-808B-CF41E9545F0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7145"/>
          <a:stretch/>
        </p:blipFill>
        <p:spPr>
          <a:xfrm>
            <a:off x="3820867" y="2884528"/>
            <a:ext cx="10244981" cy="20020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9FEBFD22-62A3-C348-A614-A57C1AB054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3012" y="4926894"/>
            <a:ext cx="5830614" cy="5053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332" y="891943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4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5950">
            <a:off x="1088426" y="489705"/>
            <a:ext cx="3946154" cy="382418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371799" y="3554280"/>
            <a:ext cx="17544402" cy="6410571"/>
          </a:xfrm>
          <a:prstGeom prst="rect">
            <a:avLst/>
          </a:prstGeom>
          <a:solidFill>
            <a:srgbClr val="EDECE7"/>
          </a:solidFill>
        </p:spPr>
      </p:sp>
      <p:grpSp>
        <p:nvGrpSpPr>
          <p:cNvPr id="13" name="Group 13"/>
          <p:cNvGrpSpPr/>
          <p:nvPr/>
        </p:nvGrpSpPr>
        <p:grpSpPr>
          <a:xfrm rot="1571927">
            <a:off x="14808494" y="7353247"/>
            <a:ext cx="3710681" cy="2587163"/>
            <a:chOff x="0" y="0"/>
            <a:chExt cx="5416698" cy="425754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493059">
              <a:off x="463281" y="151985"/>
              <a:ext cx="3630898" cy="446081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3479357">
              <a:off x="1881073" y="1375826"/>
              <a:ext cx="3933283" cy="1241846"/>
            </a:xfrm>
            <a:prstGeom prst="rect">
              <a:avLst/>
            </a:prstGeom>
          </p:spPr>
        </p:pic>
      </p:grp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xmlns="" id="{FEAA9C93-4BD9-E14F-A510-8378BA8FAF5B}"/>
              </a:ext>
            </a:extLst>
          </p:cNvPr>
          <p:cNvSpPr/>
          <p:nvPr/>
        </p:nvSpPr>
        <p:spPr>
          <a:xfrm>
            <a:off x="14465863" y="744930"/>
            <a:ext cx="3052856" cy="30528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0070C0"/>
                </a:solidFill>
              </a:rPr>
              <a:t>المحرماتبالرضاعة</a:t>
            </a:r>
            <a:endParaRPr lang="ar-OM" sz="4800" b="1" dirty="0">
              <a:solidFill>
                <a:srgbClr val="0070C0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1BFAAC5B-CDCA-C84C-A5F9-7B0A78FE3C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465" b="7339"/>
          <a:stretch/>
        </p:blipFill>
        <p:spPr>
          <a:xfrm>
            <a:off x="2798473" y="945161"/>
            <a:ext cx="11667390" cy="29123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F9887DB-4CCE-C84C-811C-047D249D77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10" t="4551" r="4904" b="11592"/>
          <a:stretch/>
        </p:blipFill>
        <p:spPr>
          <a:xfrm>
            <a:off x="5467260" y="4162654"/>
            <a:ext cx="8496071" cy="4456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78B884F-B083-594E-92D0-3D544EFCA497}"/>
              </a:ext>
            </a:extLst>
          </p:cNvPr>
          <p:cNvSpPr/>
          <p:nvPr/>
        </p:nvSpPr>
        <p:spPr>
          <a:xfrm>
            <a:off x="1514390" y="7647363"/>
            <a:ext cx="9861177" cy="1942961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88717C-ADA6-DC48-A3FC-C7342DE77438}"/>
              </a:ext>
            </a:extLst>
          </p:cNvPr>
          <p:cNvSpPr txBox="1"/>
          <p:nvPr/>
        </p:nvSpPr>
        <p:spPr>
          <a:xfrm>
            <a:off x="2315334" y="7610982"/>
            <a:ext cx="8259288" cy="2088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292"/>
              </a:lnSpc>
              <a:spcBef>
                <a:spcPct val="0"/>
              </a:spcBef>
            </a:pPr>
            <a:r>
              <a:rPr lang="ar-SA" sz="5400" b="1" dirty="0">
                <a:solidFill>
                  <a:srgbClr val="FFC000"/>
                </a:solidFill>
                <a:latin typeface="Hatton Bold"/>
              </a:rPr>
              <a:t>الحكمة من اعتبار الرضاع سببا في التحريم</a:t>
            </a:r>
            <a:endParaRPr lang="en-US" sz="5400" b="1" dirty="0">
              <a:solidFill>
                <a:srgbClr val="FFC000"/>
              </a:solidFill>
              <a:latin typeface="Hatton Bold"/>
            </a:endParaRPr>
          </a:p>
        </p:txBody>
      </p:sp>
      <p:pic>
        <p:nvPicPr>
          <p:cNvPr id="12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754" y="891943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5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1137575" y="1047998"/>
            <a:ext cx="15972913" cy="8191003"/>
          </a:xfrm>
          <a:prstGeom prst="rect">
            <a:avLst/>
          </a:prstGeom>
          <a:solidFill>
            <a:srgbClr val="EDECE7"/>
          </a:solidFill>
        </p:spPr>
        <p:txBody>
          <a:bodyPr/>
          <a:lstStyle/>
          <a:p>
            <a:endParaRPr lang="ar-OM" dirty="0"/>
          </a:p>
        </p:txBody>
      </p:sp>
      <p:grpSp>
        <p:nvGrpSpPr>
          <p:cNvPr id="11" name="Group 11"/>
          <p:cNvGrpSpPr/>
          <p:nvPr/>
        </p:nvGrpSpPr>
        <p:grpSpPr>
          <a:xfrm rot="-1577754">
            <a:off x="14985227" y="14506"/>
            <a:ext cx="3355656" cy="4386229"/>
            <a:chOff x="0" y="0"/>
            <a:chExt cx="4474209" cy="584830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88184">
              <a:off x="60384" y="48886"/>
              <a:ext cx="3872957" cy="475820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1925517">
              <a:off x="247377" y="3510383"/>
              <a:ext cx="4195500" cy="1324635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215950">
            <a:off x="14916617" y="7155835"/>
            <a:ext cx="4456085" cy="43183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3215950">
            <a:off x="-24435" y="-628660"/>
            <a:ext cx="4456085" cy="4318351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xmlns="" id="{1FD5CE88-E322-AD49-9E8B-085624AC1079}"/>
              </a:ext>
            </a:extLst>
          </p:cNvPr>
          <p:cNvGrpSpPr/>
          <p:nvPr/>
        </p:nvGrpSpPr>
        <p:grpSpPr>
          <a:xfrm rot="-3539539">
            <a:off x="433091" y="6944180"/>
            <a:ext cx="2694516" cy="3726710"/>
            <a:chOff x="104563" y="246899"/>
            <a:chExt cx="4492920" cy="5307986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xmlns="" id="{0876287F-F32B-3F4E-A3CF-E91ACB464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465462">
              <a:off x="579395" y="246899"/>
              <a:ext cx="4018088" cy="5307986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xmlns="" id="{003F28A8-9DCF-E448-9DB5-A969A5B18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903222">
              <a:off x="104563" y="2965035"/>
              <a:ext cx="4385567" cy="1384645"/>
            </a:xfrm>
            <a:prstGeom prst="rect">
              <a:avLst/>
            </a:prstGeom>
          </p:spPr>
        </p:pic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00258B7-5F4B-B24B-B7F5-9C0D02538E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1" t="6796" r="9500" b="12950"/>
          <a:stretch/>
        </p:blipFill>
        <p:spPr>
          <a:xfrm>
            <a:off x="3503221" y="1404953"/>
            <a:ext cx="11264319" cy="76135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560" y="8698197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1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5950">
            <a:off x="1088426" y="489705"/>
            <a:ext cx="3946154" cy="382418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653177" y="3349757"/>
            <a:ext cx="17544402" cy="6410571"/>
          </a:xfrm>
          <a:prstGeom prst="rect">
            <a:avLst/>
          </a:prstGeom>
          <a:solidFill>
            <a:srgbClr val="EDECE7"/>
          </a:solidFill>
        </p:spPr>
      </p:sp>
      <p:grpSp>
        <p:nvGrpSpPr>
          <p:cNvPr id="13" name="Group 13"/>
          <p:cNvGrpSpPr/>
          <p:nvPr/>
        </p:nvGrpSpPr>
        <p:grpSpPr>
          <a:xfrm rot="1571927">
            <a:off x="14808494" y="7353247"/>
            <a:ext cx="3710681" cy="2587163"/>
            <a:chOff x="0" y="0"/>
            <a:chExt cx="5416698" cy="425754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493059">
              <a:off x="463281" y="151985"/>
              <a:ext cx="3630898" cy="446081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3479357">
              <a:off x="1881073" y="1375826"/>
              <a:ext cx="3933283" cy="1241846"/>
            </a:xfrm>
            <a:prstGeom prst="rect">
              <a:avLst/>
            </a:prstGeom>
          </p:spPr>
        </p:pic>
      </p:grp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2F6D8662-5309-CC4D-B12A-13F9E356BB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64" r="10452"/>
          <a:stretch/>
        </p:blipFill>
        <p:spPr>
          <a:xfrm>
            <a:off x="6257005" y="568106"/>
            <a:ext cx="8105588" cy="45564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xmlns="" id="{B0CA9EB0-9370-E44F-ACA3-A9A48D976C9E}"/>
              </a:ext>
            </a:extLst>
          </p:cNvPr>
          <p:cNvSpPr/>
          <p:nvPr/>
        </p:nvSpPr>
        <p:spPr>
          <a:xfrm>
            <a:off x="14362593" y="1649796"/>
            <a:ext cx="3567395" cy="30528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0070C0"/>
                </a:solidFill>
              </a:rPr>
              <a:t>المحرمات بالمصاهرة</a:t>
            </a:r>
            <a:endParaRPr lang="ar-OM" sz="4800" b="1" dirty="0">
              <a:solidFill>
                <a:srgbClr val="0070C0"/>
              </a:solidFill>
            </a:endParaRPr>
          </a:p>
        </p:txBody>
      </p:sp>
      <p:sp>
        <p:nvSpPr>
          <p:cNvPr id="3" name="سحابة 2">
            <a:extLst>
              <a:ext uri="{FF2B5EF4-FFF2-40B4-BE49-F238E27FC236}">
                <a16:creationId xmlns:a16="http://schemas.microsoft.com/office/drawing/2014/main" xmlns="" id="{7EA612A8-C45B-3840-8AE9-1263DB8C4A5B}"/>
              </a:ext>
            </a:extLst>
          </p:cNvPr>
          <p:cNvSpPr/>
          <p:nvPr/>
        </p:nvSpPr>
        <p:spPr>
          <a:xfrm>
            <a:off x="2091010" y="3430371"/>
            <a:ext cx="4165995" cy="3426258"/>
          </a:xfrm>
          <a:prstGeom prst="cloud">
            <a:avLst/>
          </a:prstGeom>
          <a:solidFill>
            <a:srgbClr val="80F0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" وأمهات نسائكم "</a:t>
            </a:r>
            <a:endParaRPr lang="ar-OM" sz="6000" b="1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5397" y="8919431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7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2"/>
          <p:cNvGrpSpPr/>
          <p:nvPr/>
        </p:nvGrpSpPr>
        <p:grpSpPr>
          <a:xfrm>
            <a:off x="15188869" y="7277768"/>
            <a:ext cx="2255734" cy="2771618"/>
            <a:chOff x="0" y="0"/>
            <a:chExt cx="3007645" cy="3695491"/>
          </a:xfrm>
        </p:grpSpPr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465462">
              <a:off x="434913" y="140723"/>
              <a:ext cx="2290159" cy="3025353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1990671">
              <a:off x="14527" y="2016722"/>
              <a:ext cx="2978590" cy="940423"/>
            </a:xfrm>
            <a:prstGeom prst="rect">
              <a:avLst/>
            </a:prstGeom>
          </p:spPr>
        </p:pic>
      </p:grpSp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28B11B8C-2B9A-284D-96E4-708B9E5E2F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12278" r="3318" b="3221"/>
          <a:stretch/>
        </p:blipFill>
        <p:spPr>
          <a:xfrm>
            <a:off x="2297205" y="1456765"/>
            <a:ext cx="12669742" cy="78441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975" y="9029700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5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5950">
            <a:off x="1088426" y="489705"/>
            <a:ext cx="3946154" cy="3824182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371799" y="3554280"/>
            <a:ext cx="17544402" cy="6410571"/>
          </a:xfrm>
          <a:prstGeom prst="rect">
            <a:avLst/>
          </a:prstGeom>
          <a:solidFill>
            <a:srgbClr val="EDECE7"/>
          </a:solidFill>
        </p:spPr>
      </p:sp>
      <p:grpSp>
        <p:nvGrpSpPr>
          <p:cNvPr id="13" name="Group 13"/>
          <p:cNvGrpSpPr/>
          <p:nvPr/>
        </p:nvGrpSpPr>
        <p:grpSpPr>
          <a:xfrm rot="1571927">
            <a:off x="14808494" y="7353247"/>
            <a:ext cx="3710681" cy="2587163"/>
            <a:chOff x="0" y="0"/>
            <a:chExt cx="5416698" cy="4257548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5493059">
              <a:off x="463281" y="151985"/>
              <a:ext cx="3630898" cy="446081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3479357">
              <a:off x="1881073" y="1375826"/>
              <a:ext cx="3933283" cy="124184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1F1C7504-FC99-8341-95B3-80E4979C37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331" b="34211"/>
          <a:stretch/>
        </p:blipFill>
        <p:spPr>
          <a:xfrm>
            <a:off x="6278868" y="608118"/>
            <a:ext cx="8186995" cy="3847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xmlns="" id="{616355C1-4BB5-F848-8E50-23E4D79FBC45}"/>
              </a:ext>
            </a:extLst>
          </p:cNvPr>
          <p:cNvSpPr/>
          <p:nvPr/>
        </p:nvSpPr>
        <p:spPr>
          <a:xfrm>
            <a:off x="13860088" y="515372"/>
            <a:ext cx="3567395" cy="30528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0070C0"/>
                </a:solidFill>
              </a:rPr>
              <a:t>المحرمات بالمصاهرة</a:t>
            </a:r>
            <a:endParaRPr lang="ar-OM" sz="4800" b="1" dirty="0">
              <a:solidFill>
                <a:srgbClr val="0070C0"/>
              </a:solidFill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xmlns="" id="{326AA0D1-4D95-FC4A-A5F5-601E2C2C4711}"/>
              </a:ext>
            </a:extLst>
          </p:cNvPr>
          <p:cNvSpPr/>
          <p:nvPr/>
        </p:nvSpPr>
        <p:spPr>
          <a:xfrm>
            <a:off x="1804357" y="5356659"/>
            <a:ext cx="4490944" cy="3931397"/>
          </a:xfrm>
          <a:prstGeom prst="ellipse">
            <a:avLst/>
          </a:prstGeom>
          <a:solidFill>
            <a:srgbClr val="80F0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rgbClr val="7030A0"/>
                </a:solidFill>
              </a:rPr>
              <a:t>حكمة التحريم بالمصاهرة</a:t>
            </a:r>
            <a:endParaRPr lang="ar-OM" sz="5400" b="1" dirty="0">
              <a:solidFill>
                <a:srgbClr val="7030A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3CA7FE6-B500-724B-B46C-E3E374CD1E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3117"/>
          <a:stretch/>
        </p:blipFill>
        <p:spPr>
          <a:xfrm>
            <a:off x="7475638" y="4740349"/>
            <a:ext cx="5793454" cy="4454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270" y="9118349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28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61098">
            <a:off x="906387" y="826484"/>
            <a:ext cx="16184213" cy="8852783"/>
          </a:xfrm>
          <a:prstGeom prst="rect">
            <a:avLst/>
          </a:prstGeom>
          <a:solidFill>
            <a:srgbClr val="EDECE7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5950">
            <a:off x="774639" y="6168339"/>
            <a:ext cx="4456085" cy="431835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3234">
            <a:off x="2457234" y="1811939"/>
            <a:ext cx="13045168" cy="6487093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18" name="Group 18"/>
          <p:cNvGrpSpPr/>
          <p:nvPr/>
        </p:nvGrpSpPr>
        <p:grpSpPr>
          <a:xfrm>
            <a:off x="14909633" y="6719711"/>
            <a:ext cx="3632440" cy="3559947"/>
            <a:chOff x="0" y="0"/>
            <a:chExt cx="2588474" cy="3041670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465462">
              <a:off x="303756" y="129441"/>
              <a:ext cx="2106541" cy="2782789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03222">
              <a:off x="54819" y="1554463"/>
              <a:ext cx="2299198" cy="725920"/>
            </a:xfrm>
            <a:prstGeom prst="rect">
              <a:avLst/>
            </a:prstGeom>
          </p:spPr>
        </p:pic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420294" y="8671490"/>
            <a:ext cx="728984" cy="14977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049899" y="8327515"/>
            <a:ext cx="1320351" cy="172170"/>
          </a:xfrm>
          <a:prstGeom prst="rect">
            <a:avLst/>
          </a:prstGeom>
        </p:spPr>
      </p:pic>
      <p:sp>
        <p:nvSpPr>
          <p:cNvPr id="6" name="سحابة 5">
            <a:extLst>
              <a:ext uri="{FF2B5EF4-FFF2-40B4-BE49-F238E27FC236}">
                <a16:creationId xmlns:a16="http://schemas.microsoft.com/office/drawing/2014/main" xmlns="" id="{936F3EA6-849B-EF47-B2B8-ADD8445D3EEF}"/>
              </a:ext>
            </a:extLst>
          </p:cNvPr>
          <p:cNvSpPr/>
          <p:nvPr/>
        </p:nvSpPr>
        <p:spPr>
          <a:xfrm>
            <a:off x="14976269" y="181837"/>
            <a:ext cx="2856887" cy="2856887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نشاط إثرائي١</a:t>
            </a:r>
            <a:endParaRPr lang="ar-OM" sz="4800" b="1" dirty="0">
              <a:solidFill>
                <a:schemeClr val="tx1"/>
              </a:solidFill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xmlns="" id="{3E3EBC29-94F1-8C42-B219-AEED025EC4FB}"/>
              </a:ext>
            </a:extLst>
          </p:cNvPr>
          <p:cNvSpPr/>
          <p:nvPr/>
        </p:nvSpPr>
        <p:spPr>
          <a:xfrm>
            <a:off x="4986618" y="1552843"/>
            <a:ext cx="7357010" cy="1520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80F07A"/>
                </a:solidFill>
              </a:rPr>
              <a:t>ضعي علامة (.   ) آو (.  )أمام العبارة مع تصويب الخطا إن وجد </a:t>
            </a:r>
            <a:endParaRPr lang="ar-OM" sz="4000" b="1" dirty="0">
              <a:solidFill>
                <a:srgbClr val="80F07A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8F61175-130D-0D4A-8C2D-9BBB3D5F761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136" t="30367" r="10986" b="58731"/>
          <a:stretch/>
        </p:blipFill>
        <p:spPr>
          <a:xfrm>
            <a:off x="1664569" y="4375901"/>
            <a:ext cx="13783520" cy="1683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xmlns="" id="{D33414E7-A2F5-6044-8FCE-D4EB13D85CF5}"/>
                  </a:ext>
                </a:extLst>
              </p14:cNvPr>
              <p14:cNvContentPartPr/>
              <p14:nvPr/>
            </p14:nvContentPartPr>
            <p14:xfrm>
              <a:off x="9253951" y="1448807"/>
              <a:ext cx="691560" cy="99972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D33414E7-A2F5-6044-8FCE-D4EB13D85CF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238831" y="1433327"/>
                <a:ext cx="721800" cy="102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مجموعة 23">
            <a:extLst>
              <a:ext uri="{FF2B5EF4-FFF2-40B4-BE49-F238E27FC236}">
                <a16:creationId xmlns:a16="http://schemas.microsoft.com/office/drawing/2014/main" xmlns="" id="{8BC7B4BD-B47D-1347-B327-D8A7703EE9AC}"/>
              </a:ext>
            </a:extLst>
          </p:cNvPr>
          <p:cNvGrpSpPr/>
          <p:nvPr/>
        </p:nvGrpSpPr>
        <p:grpSpPr>
          <a:xfrm>
            <a:off x="7759951" y="1812767"/>
            <a:ext cx="327240" cy="626040"/>
            <a:chOff x="7759951" y="1812767"/>
            <a:chExt cx="32724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xmlns="" id="{2910B654-A15C-C94F-96F8-65884F4176FA}"/>
                    </a:ext>
                  </a:extLst>
                </p14:cNvPr>
                <p14:cNvContentPartPr/>
                <p14:nvPr/>
              </p14:nvContentPartPr>
              <p14:xfrm>
                <a:off x="7797391" y="1812767"/>
                <a:ext cx="289800" cy="62604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2910B654-A15C-C94F-96F8-65884F4176F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781911" y="1797647"/>
                  <a:ext cx="320400" cy="65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xmlns="" id="{DC5B1A38-C66A-F74B-8AE2-C7B5660FE84B}"/>
                    </a:ext>
                  </a:extLst>
                </p14:cNvPr>
                <p14:cNvContentPartPr/>
                <p14:nvPr/>
              </p14:nvContentPartPr>
              <p14:xfrm>
                <a:off x="7759951" y="1897007"/>
                <a:ext cx="317880" cy="49536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DC5B1A38-C66A-F74B-8AE2-C7B5660FE84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744471" y="1881887"/>
                  <a:ext cx="348480" cy="525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7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201" y="9182100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5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92974">
            <a:off x="561493" y="1162912"/>
            <a:ext cx="17102336" cy="6950630"/>
          </a:xfrm>
          <a:prstGeom prst="rect">
            <a:avLst/>
          </a:prstGeom>
          <a:solidFill>
            <a:srgbClr val="EDECE7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428230">
            <a:off x="13841867" y="1272064"/>
            <a:ext cx="4456085" cy="43183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9082375">
            <a:off x="478786" y="27117"/>
            <a:ext cx="4456085" cy="43183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465462">
            <a:off x="15486717" y="5997670"/>
            <a:ext cx="2849789" cy="2743804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69503" y="7119478"/>
            <a:ext cx="1872044" cy="1975283"/>
            <a:chOff x="0" y="0"/>
            <a:chExt cx="2046939" cy="263371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2046939" cy="251481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10236637">
              <a:off x="147190" y="1896998"/>
              <a:ext cx="1864225" cy="588587"/>
            </a:xfrm>
            <a:prstGeom prst="rect">
              <a:avLst/>
            </a:prstGeom>
          </p:spPr>
        </p:pic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053200" y="9105940"/>
            <a:ext cx="728984" cy="1497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928566" y="8674270"/>
            <a:ext cx="2153909" cy="280864"/>
          </a:xfrm>
          <a:prstGeom prst="rect">
            <a:avLst/>
          </a:prstGeom>
        </p:spPr>
      </p:pic>
      <p:grpSp>
        <p:nvGrpSpPr>
          <p:cNvPr id="53" name="Group 53"/>
          <p:cNvGrpSpPr/>
          <p:nvPr/>
        </p:nvGrpSpPr>
        <p:grpSpPr>
          <a:xfrm>
            <a:off x="10613908" y="2576949"/>
            <a:ext cx="886551" cy="975731"/>
            <a:chOff x="0" y="0"/>
            <a:chExt cx="1182067" cy="1300975"/>
          </a:xfrm>
        </p:grpSpPr>
        <p:sp>
          <p:nvSpPr>
            <p:cNvPr id="54" name="AutoShape 54"/>
            <p:cNvSpPr/>
            <p:nvPr/>
          </p:nvSpPr>
          <p:spPr>
            <a:xfrm>
              <a:off x="0" y="0"/>
              <a:ext cx="1182067" cy="1098425"/>
            </a:xfrm>
            <a:prstGeom prst="rect">
              <a:avLst/>
            </a:prstGeom>
            <a:solidFill>
              <a:srgbClr val="FFC900"/>
            </a:solidFill>
          </p:spPr>
        </p:sp>
        <p:sp>
          <p:nvSpPr>
            <p:cNvPr id="55" name="AutoShape 55"/>
            <p:cNvSpPr/>
            <p:nvPr/>
          </p:nvSpPr>
          <p:spPr>
            <a:xfrm>
              <a:off x="0" y="977134"/>
              <a:ext cx="1182067" cy="323841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56" name="Group 56"/>
          <p:cNvGrpSpPr/>
          <p:nvPr/>
        </p:nvGrpSpPr>
        <p:grpSpPr>
          <a:xfrm>
            <a:off x="11787077" y="2576949"/>
            <a:ext cx="886551" cy="975731"/>
            <a:chOff x="0" y="0"/>
            <a:chExt cx="1182067" cy="1300975"/>
          </a:xfrm>
        </p:grpSpPr>
        <p:sp>
          <p:nvSpPr>
            <p:cNvPr id="57" name="AutoShape 57"/>
            <p:cNvSpPr/>
            <p:nvPr/>
          </p:nvSpPr>
          <p:spPr>
            <a:xfrm>
              <a:off x="0" y="0"/>
              <a:ext cx="1182067" cy="1098425"/>
            </a:xfrm>
            <a:prstGeom prst="rect">
              <a:avLst/>
            </a:prstGeom>
            <a:solidFill>
              <a:srgbClr val="BA9E8A"/>
            </a:solidFill>
          </p:spPr>
        </p:sp>
        <p:sp>
          <p:nvSpPr>
            <p:cNvPr id="58" name="AutoShape 58"/>
            <p:cNvSpPr/>
            <p:nvPr/>
          </p:nvSpPr>
          <p:spPr>
            <a:xfrm>
              <a:off x="0" y="977134"/>
              <a:ext cx="1182067" cy="323841"/>
            </a:xfrm>
            <a:prstGeom prst="rect">
              <a:avLst/>
            </a:prstGeom>
            <a:solidFill>
              <a:srgbClr val="FFFFFF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12952114" y="2576949"/>
            <a:ext cx="886551" cy="975731"/>
            <a:chOff x="0" y="0"/>
            <a:chExt cx="1182067" cy="1300975"/>
          </a:xfrm>
        </p:grpSpPr>
        <p:sp>
          <p:nvSpPr>
            <p:cNvPr id="60" name="AutoShape 60"/>
            <p:cNvSpPr/>
            <p:nvPr/>
          </p:nvSpPr>
          <p:spPr>
            <a:xfrm>
              <a:off x="0" y="0"/>
              <a:ext cx="1182067" cy="1098425"/>
            </a:xfrm>
            <a:prstGeom prst="rect">
              <a:avLst/>
            </a:prstGeom>
            <a:solidFill>
              <a:srgbClr val="000000"/>
            </a:solidFill>
          </p:spPr>
        </p:sp>
        <p:sp>
          <p:nvSpPr>
            <p:cNvPr id="61" name="AutoShape 61"/>
            <p:cNvSpPr/>
            <p:nvPr/>
          </p:nvSpPr>
          <p:spPr>
            <a:xfrm>
              <a:off x="0" y="977134"/>
              <a:ext cx="1182067" cy="323841"/>
            </a:xfrm>
            <a:prstGeom prst="rect">
              <a:avLst/>
            </a:prstGeom>
            <a:solidFill>
              <a:srgbClr val="FFFFFF"/>
            </a:solidFill>
          </p:spPr>
        </p:sp>
      </p:grp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ACFE67E8-8060-6D41-8549-D624F9B68A5D}"/>
              </a:ext>
            </a:extLst>
          </p:cNvPr>
          <p:cNvSpPr/>
          <p:nvPr/>
        </p:nvSpPr>
        <p:spPr>
          <a:xfrm rot="21432221">
            <a:off x="6515864" y="374140"/>
            <a:ext cx="5256269" cy="2033816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6EBA830-9805-2C48-81D9-AC70A9115E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8760" y="533863"/>
            <a:ext cx="5397500" cy="16002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xmlns="" id="{03AF8875-7C9A-724E-BFDF-DBFE73C8ECAA}"/>
              </a:ext>
            </a:extLst>
          </p:cNvPr>
          <p:cNvSpPr/>
          <p:nvPr/>
        </p:nvSpPr>
        <p:spPr>
          <a:xfrm>
            <a:off x="2334425" y="4034815"/>
            <a:ext cx="13353676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GB" sz="4800" b="1" dirty="0">
                <a:solidFill>
                  <a:srgbClr val="80F07A"/>
                </a:solidFill>
                <a:hlinkClick r:id="rId13"/>
              </a:rPr>
              <a:t>https://</a:t>
            </a:r>
            <a:r>
              <a:rPr lang="en-GB" sz="4800" b="1" dirty="0" err="1">
                <a:solidFill>
                  <a:srgbClr val="80F07A"/>
                </a:solidFill>
                <a:hlinkClick r:id="rId13"/>
              </a:rPr>
              <a:t>play.makeit.app</a:t>
            </a:r>
            <a:r>
              <a:rPr lang="en-GB" sz="4800" b="1" dirty="0">
                <a:solidFill>
                  <a:srgbClr val="80F07A"/>
                </a:solidFill>
                <a:hlinkClick r:id="rId13"/>
              </a:rPr>
              <a:t>?code=134220</a:t>
            </a:r>
            <a:endParaRPr lang="ar-SA" sz="4800" b="1" dirty="0">
              <a:solidFill>
                <a:srgbClr val="80F07A"/>
              </a:solidFill>
            </a:endParaRPr>
          </a:p>
          <a:p>
            <a:pPr algn="ctr"/>
            <a:endParaRPr lang="ar-OM" sz="4800" b="1" dirty="0">
              <a:solidFill>
                <a:srgbClr val="80F07A"/>
              </a:solidFill>
            </a:endParaRPr>
          </a:p>
        </p:txBody>
      </p:sp>
      <p:pic>
        <p:nvPicPr>
          <p:cNvPr id="9" name="صورة 10">
            <a:extLst>
              <a:ext uri="{FF2B5EF4-FFF2-40B4-BE49-F238E27FC236}">
                <a16:creationId xmlns:a16="http://schemas.microsoft.com/office/drawing/2014/main" xmlns="" id="{8A5712D2-F43F-BD4C-A543-EBEC2544667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3243" r="3448" b="9217"/>
          <a:stretch/>
        </p:blipFill>
        <p:spPr>
          <a:xfrm>
            <a:off x="2487619" y="421365"/>
            <a:ext cx="4575735" cy="3529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C:\Users\user\Downloads\حادي عشر\الفصل الاول\Untitled-1-0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138" y="9180826"/>
            <a:ext cx="1636425" cy="89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75</Words>
  <Application>Microsoft Office PowerPoint</Application>
  <PresentationFormat>مخصص</PresentationFormat>
  <Paragraphs>19</Paragraphs>
  <Slides>11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Arial</vt:lpstr>
      <vt:lpstr>Courier Prime</vt:lpstr>
      <vt:lpstr>Hatton Bold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Papercraft Moodboard Brainstorm Presentation</dc:title>
  <cp:lastModifiedBy>Windows User</cp:lastModifiedBy>
  <cp:revision>48</cp:revision>
  <dcterms:created xsi:type="dcterms:W3CDTF">2006-08-16T00:00:00Z</dcterms:created>
  <dcterms:modified xsi:type="dcterms:W3CDTF">2022-08-22T13:17:20Z</dcterms:modified>
  <dc:identifier>DAEcRInsCaw</dc:identifier>
</cp:coreProperties>
</file>