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3" r:id="rId7"/>
    <p:sldId id="269" r:id="rId8"/>
    <p:sldId id="264" r:id="rId9"/>
    <p:sldId id="265" r:id="rId10"/>
    <p:sldId id="272" r:id="rId11"/>
    <p:sldId id="273" r:id="rId12"/>
    <p:sldId id="266" r:id="rId13"/>
    <p:sldId id="267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5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90" d="100"/>
          <a:sy n="90" d="100"/>
        </p:scale>
        <p:origin x="-370" y="-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r">
              <a:defRPr sz="4200" b="1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defTabSz="457200" rtl="1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31D4062B-289B-D343-966D-6AD2C8CEA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53"/>
          <a:stretch/>
        </p:blipFill>
        <p:spPr>
          <a:xfrm>
            <a:off x="2204121" y="323727"/>
            <a:ext cx="5926367" cy="4208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xmlns="" id="{8A5B555C-0B53-D842-82E4-BD1CA7335867}"/>
              </a:ext>
            </a:extLst>
          </p:cNvPr>
          <p:cNvSpPr/>
          <p:nvPr/>
        </p:nvSpPr>
        <p:spPr>
          <a:xfrm>
            <a:off x="8802843" y="764491"/>
            <a:ext cx="2664509" cy="26645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الصفات التي لا ضد لها</a:t>
            </a:r>
            <a:endParaRPr lang="ar-OM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9CF110F1-CE70-944F-B1CA-D4DDA0482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45"/>
          <a:stretch/>
        </p:blipFill>
        <p:spPr>
          <a:xfrm>
            <a:off x="5715000" y="510490"/>
            <a:ext cx="4681569" cy="3946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E8198236-8740-2043-85DC-0F817F0C7CB6}"/>
              </a:ext>
            </a:extLst>
          </p:cNvPr>
          <p:cNvSpPr/>
          <p:nvPr/>
        </p:nvSpPr>
        <p:spPr>
          <a:xfrm>
            <a:off x="2640354" y="797609"/>
            <a:ext cx="2364939" cy="8583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خوف</a:t>
            </a:r>
            <a:endParaRPr lang="ar-OM" sz="3600" b="1" dirty="0">
              <a:solidFill>
                <a:srgbClr val="0070C0"/>
              </a:solidFill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D1C26E4D-257B-B045-9940-E8E0DA83236B}"/>
              </a:ext>
            </a:extLst>
          </p:cNvPr>
          <p:cNvSpPr/>
          <p:nvPr/>
        </p:nvSpPr>
        <p:spPr>
          <a:xfrm>
            <a:off x="2640354" y="1946087"/>
            <a:ext cx="2364939" cy="8583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6">
                    <a:lumMod val="50000"/>
                  </a:schemeClr>
                </a:solidFill>
              </a:rPr>
              <a:t>فرعون</a:t>
            </a:r>
            <a:endParaRPr lang="ar-OM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4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E8198236-8740-2043-85DC-0F817F0C7CB6}"/>
              </a:ext>
            </a:extLst>
          </p:cNvPr>
          <p:cNvSpPr/>
          <p:nvPr/>
        </p:nvSpPr>
        <p:spPr>
          <a:xfrm>
            <a:off x="2640354" y="797609"/>
            <a:ext cx="2364939" cy="8583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صيف</a:t>
            </a:r>
            <a:endParaRPr lang="ar-OM" sz="3600" b="1" dirty="0">
              <a:solidFill>
                <a:srgbClr val="0070C0"/>
              </a:solidFill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D1C26E4D-257B-B045-9940-E8E0DA83236B}"/>
              </a:ext>
            </a:extLst>
          </p:cNvPr>
          <p:cNvSpPr/>
          <p:nvPr/>
        </p:nvSpPr>
        <p:spPr>
          <a:xfrm>
            <a:off x="2640354" y="1946087"/>
            <a:ext cx="2364939" cy="8583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6">
                    <a:lumMod val="50000"/>
                  </a:schemeClr>
                </a:solidFill>
              </a:rPr>
              <a:t>البيت</a:t>
            </a:r>
            <a:endParaRPr lang="ar-OM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3B5E0FA-EFDA-8140-B4C1-AE8FF30CA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" t="21659" r="44619"/>
          <a:stretch/>
        </p:blipFill>
        <p:spPr>
          <a:xfrm>
            <a:off x="6120901" y="485588"/>
            <a:ext cx="3964393" cy="372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xmlns="" id="{CDE31DAF-8938-9442-8E4A-AD304B25BEBF}"/>
              </a:ext>
            </a:extLst>
          </p:cNvPr>
          <p:cNvSpPr/>
          <p:nvPr/>
        </p:nvSpPr>
        <p:spPr>
          <a:xfrm>
            <a:off x="2640354" y="2999814"/>
            <a:ext cx="2364939" cy="8583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6">
                    <a:lumMod val="50000"/>
                  </a:schemeClr>
                </a:solidFill>
              </a:rPr>
              <a:t>قريش</a:t>
            </a:r>
            <a:endParaRPr lang="ar-OM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5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xmlns="" id="{8B9DAFED-AB43-E54B-ACB3-CB6F7E05C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74" b="11472"/>
          <a:stretch/>
        </p:blipFill>
        <p:spPr>
          <a:xfrm>
            <a:off x="2315882" y="273923"/>
            <a:ext cx="8491569" cy="437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سهم: لليمين 3">
            <a:extLst>
              <a:ext uri="{FF2B5EF4-FFF2-40B4-BE49-F238E27FC236}">
                <a16:creationId xmlns:a16="http://schemas.microsoft.com/office/drawing/2014/main" xmlns="" id="{2F8A26A1-901A-704F-A302-298A4088AB2B}"/>
              </a:ext>
            </a:extLst>
          </p:cNvPr>
          <p:cNvSpPr/>
          <p:nvPr/>
        </p:nvSpPr>
        <p:spPr>
          <a:xfrm>
            <a:off x="8428308" y="3810955"/>
            <a:ext cx="1956816" cy="75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5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2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C602661A-7215-E74A-9FB3-592D28E19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5" t="9346" r="5387" b="66021"/>
          <a:stretch/>
        </p:blipFill>
        <p:spPr>
          <a:xfrm>
            <a:off x="1656729" y="1841997"/>
            <a:ext cx="8230097" cy="1730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xmlns="" id="{87AFAE98-E68B-654A-9198-DE1DFFD6CC99}"/>
              </a:ext>
            </a:extLst>
          </p:cNvPr>
          <p:cNvSpPr/>
          <p:nvPr/>
        </p:nvSpPr>
        <p:spPr>
          <a:xfrm>
            <a:off x="9620871" y="542364"/>
            <a:ext cx="1828800" cy="1828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نشاط إثرائي ( ٢) </a:t>
            </a:r>
            <a:endParaRPr lang="ar-OM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BA03497B-7662-A34C-B56F-E1833B5FE684}"/>
              </a:ext>
            </a:extLst>
          </p:cNvPr>
          <p:cNvSpPr/>
          <p:nvPr/>
        </p:nvSpPr>
        <p:spPr>
          <a:xfrm>
            <a:off x="3187451" y="1992157"/>
            <a:ext cx="7445686" cy="121720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ar-SA" sz="2800" b="1" dirty="0">
                <a:solidFill>
                  <a:srgbClr val="002060"/>
                </a:solidFill>
              </a:rPr>
              <a:t>تلميذتي الجميلة...قومي بترتيب حروف الصفير الآتية حسب القوة</a:t>
            </a:r>
          </a:p>
          <a:p>
            <a:pPr algn="ctr"/>
            <a:endParaRPr lang="ar-OM" dirty="0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xmlns="" id="{9175F471-3083-6D47-B475-CBAB1AC86302}"/>
              </a:ext>
            </a:extLst>
          </p:cNvPr>
          <p:cNvSpPr/>
          <p:nvPr/>
        </p:nvSpPr>
        <p:spPr>
          <a:xfrm>
            <a:off x="10272806" y="1700305"/>
            <a:ext cx="1828800" cy="1828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نشاط ختامي ( ١) </a:t>
            </a:r>
            <a:endParaRPr lang="ar-OM" sz="2400" b="1" dirty="0">
              <a:solidFill>
                <a:schemeClr val="bg1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DA87B458-9F22-3848-A783-4FCC71DEB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96" t="25168" r="19469" b="49867"/>
          <a:stretch/>
        </p:blipFill>
        <p:spPr>
          <a:xfrm>
            <a:off x="6021295" y="543370"/>
            <a:ext cx="1469215" cy="1225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B4F5FBDA-2945-E04B-813B-EA1E4A841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36" t="48146" r="19186" b="28657"/>
          <a:stretch/>
        </p:blipFill>
        <p:spPr>
          <a:xfrm>
            <a:off x="3869765" y="502636"/>
            <a:ext cx="1469215" cy="1307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2DE6D4C-58DA-B749-99F4-64BF0E4AD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36" t="71562" r="18930"/>
          <a:stretch/>
        </p:blipFill>
        <p:spPr>
          <a:xfrm>
            <a:off x="8147050" y="543369"/>
            <a:ext cx="1469215" cy="1225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BA03497B-7662-A34C-B56F-E1833B5FE684}"/>
              </a:ext>
            </a:extLst>
          </p:cNvPr>
          <p:cNvSpPr/>
          <p:nvPr/>
        </p:nvSpPr>
        <p:spPr>
          <a:xfrm>
            <a:off x="3473823" y="2335305"/>
            <a:ext cx="7159314" cy="18288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</a:rPr>
              <a:t>وضحي سبب الآتي:</a:t>
            </a:r>
          </a:p>
          <a:p>
            <a:pPr algn="ctr"/>
            <a:endParaRPr lang="ar-SA" b="1" dirty="0">
              <a:solidFill>
                <a:schemeClr val="bg1"/>
              </a:solidFill>
            </a:endParaRPr>
          </a:p>
          <a:p>
            <a:pPr algn="ctr"/>
            <a:r>
              <a:rPr lang="ar-SA" b="1" dirty="0">
                <a:solidFill>
                  <a:schemeClr val="bg1"/>
                </a:solidFill>
              </a:rPr>
              <a:t>١- الحدة في صفة الصفير</a:t>
            </a:r>
          </a:p>
          <a:p>
            <a:pPr algn="ctr"/>
            <a:r>
              <a:rPr lang="ar-SA" b="1" dirty="0">
                <a:solidFill>
                  <a:schemeClr val="bg1"/>
                </a:solidFill>
              </a:rPr>
              <a:t>٢- وصف الياء والواو الساكنتان المفتوح </a:t>
            </a:r>
            <a:r>
              <a:rPr lang="ar-SA" b="1">
                <a:solidFill>
                  <a:schemeClr val="bg1"/>
                </a:solidFill>
              </a:rPr>
              <a:t>ما قبلهما بصفة اللين</a:t>
            </a:r>
            <a:endParaRPr lang="ar-OM" b="1" dirty="0">
              <a:solidFill>
                <a:schemeClr val="bg1"/>
              </a:solidFill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xmlns="" id="{9175F471-3083-6D47-B475-CBAB1AC86302}"/>
              </a:ext>
            </a:extLst>
          </p:cNvPr>
          <p:cNvSpPr/>
          <p:nvPr/>
        </p:nvSpPr>
        <p:spPr>
          <a:xfrm>
            <a:off x="9886826" y="679325"/>
            <a:ext cx="1828800" cy="1828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نشاط ختامي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</a:rPr>
              <a:t>٢ </a:t>
            </a:r>
            <a:endParaRPr lang="ar-OM" sz="2400" b="1" dirty="0">
              <a:solidFill>
                <a:schemeClr val="bg1"/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CA0370B9-3F6D-DE4D-8734-F6521A6C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27" y="367304"/>
            <a:ext cx="3061696" cy="3061696"/>
          </a:xfrm>
          <a:prstGeom prst="rect">
            <a:avLst/>
          </a:prstGeom>
        </p:spPr>
      </p:pic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4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إطار 5">
            <a:extLst>
              <a:ext uri="{FF2B5EF4-FFF2-40B4-BE49-F238E27FC236}">
                <a16:creationId xmlns:a16="http://schemas.microsoft.com/office/drawing/2014/main" xmlns="" id="{CF44AF98-BC6F-9540-946C-87366BBF8BE4}"/>
              </a:ext>
            </a:extLst>
          </p:cNvPr>
          <p:cNvSpPr/>
          <p:nvPr/>
        </p:nvSpPr>
        <p:spPr>
          <a:xfrm>
            <a:off x="1905000" y="1476187"/>
            <a:ext cx="4407647" cy="1828800"/>
          </a:xfrm>
          <a:prstGeom prst="fram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B35F31"/>
                </a:solidFill>
              </a:rPr>
              <a:t>درس الصفير واللين</a:t>
            </a:r>
            <a:endParaRPr lang="ar-OM" sz="3600" b="1" dirty="0">
              <a:solidFill>
                <a:srgbClr val="B35F31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45F1580-3AB7-E348-B0AB-6D8F64D2E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627" y="698749"/>
            <a:ext cx="4225903" cy="371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8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7">
            <a:extLst>
              <a:ext uri="{FF2B5EF4-FFF2-40B4-BE49-F238E27FC236}">
                <a16:creationId xmlns:a16="http://schemas.microsoft.com/office/drawing/2014/main" xmlns="" id="{672D69B1-3B15-9643-B9C9-7CA317063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93" t="18001" b="21568"/>
          <a:stretch/>
        </p:blipFill>
        <p:spPr>
          <a:xfrm>
            <a:off x="7704418" y="965527"/>
            <a:ext cx="3603562" cy="3018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9695DC4-7B8C-FE40-8304-2EA3922E3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136"/>
          <a:stretch/>
        </p:blipFill>
        <p:spPr>
          <a:xfrm>
            <a:off x="1008530" y="818187"/>
            <a:ext cx="6063627" cy="334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0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4C83A1B-1029-C043-B9B4-6D6D77D9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6" t="29740" r="14930" b="35402"/>
          <a:stretch/>
        </p:blipFill>
        <p:spPr>
          <a:xfrm>
            <a:off x="8329706" y="1495781"/>
            <a:ext cx="3257094" cy="1156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سهم: لليسار 6">
            <a:extLst>
              <a:ext uri="{FF2B5EF4-FFF2-40B4-BE49-F238E27FC236}">
                <a16:creationId xmlns:a16="http://schemas.microsoft.com/office/drawing/2014/main" xmlns="" id="{B2B622F6-2D06-9B46-9C1A-F1FAF348D74E}"/>
              </a:ext>
            </a:extLst>
          </p:cNvPr>
          <p:cNvSpPr/>
          <p:nvPr/>
        </p:nvSpPr>
        <p:spPr>
          <a:xfrm>
            <a:off x="6475870" y="1582938"/>
            <a:ext cx="1694224" cy="839195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8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1FC2197A-F6B4-FB4E-8AED-4A73F193F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36" t="71562" r="18930"/>
          <a:stretch/>
        </p:blipFill>
        <p:spPr>
          <a:xfrm>
            <a:off x="6985002" y="3224803"/>
            <a:ext cx="1456764" cy="1391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1873D5E3-C0EC-1A48-AB10-0A867C0FD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36" t="48146" r="19186" b="28657"/>
          <a:stretch/>
        </p:blipFill>
        <p:spPr>
          <a:xfrm>
            <a:off x="3601822" y="754668"/>
            <a:ext cx="1469215" cy="1307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6FE860E5-B062-A94E-AA68-9172246D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96" t="25168" r="19469" b="49867"/>
          <a:stretch/>
        </p:blipFill>
        <p:spPr>
          <a:xfrm>
            <a:off x="9904504" y="884019"/>
            <a:ext cx="1450790" cy="1210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9A7F332-D2CA-CF48-823A-B2C5DC51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061" y="468032"/>
            <a:ext cx="2123639" cy="194745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F9AE4F7F-4A94-2A45-9EA3-A1F1586EC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460686"/>
            <a:ext cx="2424828" cy="194745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BA70EBC4-7938-4040-BBBA-FE5F05CDF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351" y="2895491"/>
            <a:ext cx="2279775" cy="1900380"/>
          </a:xfrm>
          <a:prstGeom prst="rect">
            <a:avLst/>
          </a:prstGeom>
        </p:spPr>
      </p:pic>
      <p:pic>
        <p:nvPicPr>
          <p:cNvPr id="8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98D8CF02-FC20-DD4E-AFEE-870F60F7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 b="22727"/>
          <a:stretch/>
        </p:blipFill>
        <p:spPr>
          <a:xfrm>
            <a:off x="1880099" y="286373"/>
            <a:ext cx="8927352" cy="4046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8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1094DBB-4D01-2D40-8F4B-B910A479D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9" t="11827" r="8605" b="56451"/>
          <a:stretch/>
        </p:blipFill>
        <p:spPr>
          <a:xfrm>
            <a:off x="2440392" y="1792487"/>
            <a:ext cx="7794313" cy="2117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xmlns="" id="{143E868D-556E-E041-87A3-521809621468}"/>
              </a:ext>
            </a:extLst>
          </p:cNvPr>
          <p:cNvSpPr/>
          <p:nvPr/>
        </p:nvSpPr>
        <p:spPr>
          <a:xfrm>
            <a:off x="9911728" y="355600"/>
            <a:ext cx="1828800" cy="1828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نشاط إثرائي ( ١) </a:t>
            </a:r>
            <a:endParaRPr lang="ar-OM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8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23A5FE08-741B-9644-A1FE-C397F4F73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0" t="16625" r="7366" b="24685"/>
          <a:stretch/>
        </p:blipFill>
        <p:spPr>
          <a:xfrm>
            <a:off x="3038039" y="684804"/>
            <a:ext cx="6960098" cy="3424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6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71E14DE-95E7-9F47-BCF8-C0CEA9393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3" t="9498" b="25923"/>
          <a:stretch/>
        </p:blipFill>
        <p:spPr>
          <a:xfrm>
            <a:off x="2477745" y="522941"/>
            <a:ext cx="7744509" cy="3832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867400"/>
            <a:ext cx="1118968" cy="6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1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قابل للاقتباس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</Words>
  <Application>Microsoft Office PowerPoint</Application>
  <PresentationFormat>مخصص</PresentationFormat>
  <Paragraphs>17</Paragraphs>
  <Slides>15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قابل للاقتباس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ابتهال الوهيبية</dc:creator>
  <cp:lastModifiedBy>Windows User</cp:lastModifiedBy>
  <cp:revision>9</cp:revision>
  <dcterms:created xsi:type="dcterms:W3CDTF">2021-03-21T08:39:16Z</dcterms:created>
  <dcterms:modified xsi:type="dcterms:W3CDTF">2022-08-22T13:11:27Z</dcterms:modified>
</cp:coreProperties>
</file>