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9" r:id="rId3"/>
    <p:sldId id="262" r:id="rId4"/>
    <p:sldId id="287" r:id="rId5"/>
    <p:sldId id="291" r:id="rId6"/>
    <p:sldId id="292" r:id="rId7"/>
    <p:sldId id="294" r:id="rId8"/>
    <p:sldId id="290" r:id="rId9"/>
    <p:sldId id="280" r:id="rId10"/>
    <p:sldId id="269" r:id="rId11"/>
    <p:sldId id="300" r:id="rId12"/>
  </p:sldIdLst>
  <p:sldSz cx="18288000" cy="10287000"/>
  <p:notesSz cx="6858000" cy="9144000"/>
  <p:embeddedFontLst>
    <p:embeddedFont>
      <p:font typeface="Public Sans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Public Sans Thin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D8FF"/>
    <a:srgbClr val="0041C3"/>
    <a:srgbClr val="22D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نمط متوسط 1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370" y="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s://padlet.com/aisha3901/j0bndwbn0hix4i9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14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28411" y="878543"/>
            <a:ext cx="7179235" cy="118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ar-SA" sz="7000" b="1" dirty="0">
                <a:solidFill>
                  <a:srgbClr val="22D0DC"/>
                </a:solidFill>
                <a:latin typeface="Public Sans Thin"/>
              </a:rPr>
              <a:t>نشاط أختبر نفسي</a:t>
            </a:r>
            <a:endParaRPr lang="en-US" sz="7000" b="1" dirty="0">
              <a:solidFill>
                <a:srgbClr val="22D0DC"/>
              </a:solidFill>
              <a:latin typeface="Public Sans Thin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4445872"/>
            <a:ext cx="2713624" cy="5841128"/>
            <a:chOff x="0" y="0"/>
            <a:chExt cx="5355113" cy="115269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55113" cy="11526982"/>
            </a:xfrm>
            <a:custGeom>
              <a:avLst/>
              <a:gdLst/>
              <a:ahLst/>
              <a:cxnLst/>
              <a:rect l="l" t="t" r="r" b="b"/>
              <a:pathLst>
                <a:path w="5355113" h="11526982">
                  <a:moveTo>
                    <a:pt x="5355113" y="11526982"/>
                  </a:moveTo>
                  <a:lnTo>
                    <a:pt x="0" y="11526982"/>
                  </a:lnTo>
                  <a:lnTo>
                    <a:pt x="0" y="0"/>
                  </a:lnTo>
                  <a:lnTo>
                    <a:pt x="5355113" y="11526982"/>
                  </a:lnTo>
                  <a:close/>
                </a:path>
              </a:pathLst>
            </a:custGeom>
            <a:solidFill>
              <a:srgbClr val="3B57F4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6220570" y="0"/>
            <a:ext cx="2067430" cy="4450182"/>
            <a:chOff x="0" y="0"/>
            <a:chExt cx="5355113" cy="115269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55113" cy="11526982"/>
            </a:xfrm>
            <a:custGeom>
              <a:avLst/>
              <a:gdLst/>
              <a:ahLst/>
              <a:cxnLst/>
              <a:rect l="l" t="t" r="r" b="b"/>
              <a:pathLst>
                <a:path w="5355113" h="11526982">
                  <a:moveTo>
                    <a:pt x="5355113" y="11526982"/>
                  </a:moveTo>
                  <a:lnTo>
                    <a:pt x="0" y="11526982"/>
                  </a:lnTo>
                  <a:lnTo>
                    <a:pt x="0" y="0"/>
                  </a:lnTo>
                  <a:lnTo>
                    <a:pt x="5355113" y="11526982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7" name="سحابة 6">
            <a:extLst>
              <a:ext uri="{FF2B5EF4-FFF2-40B4-BE49-F238E27FC236}">
                <a16:creationId xmlns:a16="http://schemas.microsoft.com/office/drawing/2014/main" xmlns="" id="{7991F942-578E-3245-95A8-82DDF85B8B15}"/>
              </a:ext>
            </a:extLst>
          </p:cNvPr>
          <p:cNvSpPr/>
          <p:nvPr/>
        </p:nvSpPr>
        <p:spPr>
          <a:xfrm>
            <a:off x="12594507" y="3647843"/>
            <a:ext cx="4895048" cy="3361764"/>
          </a:xfrm>
          <a:prstGeom prst="cloud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تلميذتي المبدعة قومي بملء الجدول بما يناسب</a:t>
            </a:r>
            <a:endParaRPr lang="ar-OM" sz="44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جدول 8">
            <a:extLst>
              <a:ext uri="{FF2B5EF4-FFF2-40B4-BE49-F238E27FC236}">
                <a16:creationId xmlns:a16="http://schemas.microsoft.com/office/drawing/2014/main" xmlns="" id="{78E178B4-0440-A742-8E46-D59DA66C6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469389"/>
              </p:ext>
            </p:extLst>
          </p:nvPr>
        </p:nvGraphicFramePr>
        <p:xfrm>
          <a:off x="3917081" y="3477247"/>
          <a:ext cx="7922204" cy="5602940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3961102">
                  <a:extLst>
                    <a:ext uri="{9D8B030D-6E8A-4147-A177-3AD203B41FA5}">
                      <a16:colId xmlns:a16="http://schemas.microsoft.com/office/drawing/2014/main" xmlns="" val="3403576340"/>
                    </a:ext>
                  </a:extLst>
                </a:gridCol>
                <a:gridCol w="3961102">
                  <a:extLst>
                    <a:ext uri="{9D8B030D-6E8A-4147-A177-3AD203B41FA5}">
                      <a16:colId xmlns:a16="http://schemas.microsoft.com/office/drawing/2014/main" xmlns="" val="4127110260"/>
                    </a:ext>
                  </a:extLst>
                </a:gridCol>
              </a:tblGrid>
              <a:tr h="1120588"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solidFill>
                            <a:srgbClr val="002060"/>
                          </a:solidFill>
                        </a:rPr>
                        <a:t>الصفة </a:t>
                      </a:r>
                      <a:endParaRPr lang="ar-OM" sz="4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solidFill>
                            <a:srgbClr val="002060"/>
                          </a:solidFill>
                        </a:rPr>
                        <a:t>الحرف</a:t>
                      </a:r>
                      <a:endParaRPr lang="ar-OM" sz="4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7134245"/>
                  </a:ext>
                </a:extLst>
              </a:tr>
              <a:tr h="1120588"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5142900"/>
                  </a:ext>
                </a:extLst>
              </a:tr>
              <a:tr h="1120588"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8301637"/>
                  </a:ext>
                </a:extLst>
              </a:tr>
              <a:tr h="1120588"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8737404"/>
                  </a:ext>
                </a:extLst>
              </a:tr>
              <a:tr h="1120588"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9070745"/>
                  </a:ext>
                </a:extLst>
              </a:tr>
            </a:tbl>
          </a:graphicData>
        </a:graphic>
      </p:graphicFrame>
      <p:pic>
        <p:nvPicPr>
          <p:cNvPr id="9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577" y="90297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14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-10800000">
            <a:off x="15615529" y="0"/>
            <a:ext cx="2710302" cy="5833976"/>
            <a:chOff x="0" y="0"/>
            <a:chExt cx="5355113" cy="115269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55113" cy="11526982"/>
            </a:xfrm>
            <a:custGeom>
              <a:avLst/>
              <a:gdLst/>
              <a:ahLst/>
              <a:cxnLst/>
              <a:rect l="l" t="t" r="r" b="b"/>
              <a:pathLst>
                <a:path w="5355113" h="11526982">
                  <a:moveTo>
                    <a:pt x="5355113" y="11526982"/>
                  </a:moveTo>
                  <a:lnTo>
                    <a:pt x="0" y="11526982"/>
                  </a:lnTo>
                  <a:lnTo>
                    <a:pt x="0" y="0"/>
                  </a:lnTo>
                  <a:lnTo>
                    <a:pt x="5355113" y="11526982"/>
                  </a:lnTo>
                  <a:close/>
                </a:path>
              </a:pathLst>
            </a:custGeom>
            <a:solidFill>
              <a:srgbClr val="3B57F4"/>
            </a:solidFill>
          </p:spPr>
        </p:sp>
      </p:grpSp>
      <p:sp>
        <p:nvSpPr>
          <p:cNvPr id="14" name="سحابة 13">
            <a:extLst>
              <a:ext uri="{FF2B5EF4-FFF2-40B4-BE49-F238E27FC236}">
                <a16:creationId xmlns:a16="http://schemas.microsoft.com/office/drawing/2014/main" xmlns="" id="{D5D72689-201F-524A-B0B2-0021580FB1D8}"/>
              </a:ext>
            </a:extLst>
          </p:cNvPr>
          <p:cNvSpPr/>
          <p:nvPr/>
        </p:nvSpPr>
        <p:spPr>
          <a:xfrm>
            <a:off x="13949028" y="541617"/>
            <a:ext cx="3333002" cy="3333002"/>
          </a:xfrm>
          <a:prstGeom prst="clou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نشاط ختامي</a:t>
            </a:r>
            <a:endParaRPr lang="ar-OM" sz="5400" b="1" dirty="0">
              <a:solidFill>
                <a:schemeClr val="tx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B363627-647F-8644-94B7-9019EB946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2" t="18311" r="5197" b="24413"/>
          <a:stretch/>
        </p:blipFill>
        <p:spPr>
          <a:xfrm>
            <a:off x="1058266" y="2633108"/>
            <a:ext cx="12890762" cy="640173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052" y="94107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14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-10800000">
            <a:off x="15615529" y="0"/>
            <a:ext cx="2710302" cy="5833976"/>
            <a:chOff x="0" y="0"/>
            <a:chExt cx="5355113" cy="115269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55113" cy="11526982"/>
            </a:xfrm>
            <a:custGeom>
              <a:avLst/>
              <a:gdLst/>
              <a:ahLst/>
              <a:cxnLst/>
              <a:rect l="l" t="t" r="r" b="b"/>
              <a:pathLst>
                <a:path w="5355113" h="11526982">
                  <a:moveTo>
                    <a:pt x="5355113" y="11526982"/>
                  </a:moveTo>
                  <a:lnTo>
                    <a:pt x="0" y="11526982"/>
                  </a:lnTo>
                  <a:lnTo>
                    <a:pt x="0" y="0"/>
                  </a:lnTo>
                  <a:lnTo>
                    <a:pt x="5355113" y="11526982"/>
                  </a:lnTo>
                  <a:close/>
                </a:path>
              </a:pathLst>
            </a:custGeom>
            <a:solidFill>
              <a:srgbClr val="3B57F4"/>
            </a:solidFill>
          </p:spPr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53D6792-1129-1F4A-8B03-FD978D363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88" t="20347" r="12046" b="46587"/>
          <a:stretch/>
        </p:blipFill>
        <p:spPr>
          <a:xfrm>
            <a:off x="979823" y="3219823"/>
            <a:ext cx="15530178" cy="5315324"/>
          </a:xfrm>
          <a:prstGeom prst="rect">
            <a:avLst/>
          </a:prstGeom>
        </p:spPr>
      </p:pic>
      <p:sp>
        <p:nvSpPr>
          <p:cNvPr id="4" name="سحابة 3">
            <a:extLst>
              <a:ext uri="{FF2B5EF4-FFF2-40B4-BE49-F238E27FC236}">
                <a16:creationId xmlns:a16="http://schemas.microsoft.com/office/drawing/2014/main" xmlns="" id="{7E2F47BA-475F-784B-ADC1-72039F098735}"/>
              </a:ext>
            </a:extLst>
          </p:cNvPr>
          <p:cNvSpPr/>
          <p:nvPr/>
        </p:nvSpPr>
        <p:spPr>
          <a:xfrm>
            <a:off x="13949028" y="541617"/>
            <a:ext cx="3333002" cy="3333002"/>
          </a:xfrm>
          <a:prstGeom prst="clou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نشاط ختامي</a:t>
            </a:r>
            <a:endParaRPr lang="ar-OM" sz="54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044" y="94107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1740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9296003">
            <a:off x="-896470" y="-205441"/>
            <a:ext cx="3347655" cy="3608571"/>
            <a:chOff x="0" y="0"/>
            <a:chExt cx="1204093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4093" cy="1297940"/>
            </a:xfrm>
            <a:custGeom>
              <a:avLst/>
              <a:gdLst/>
              <a:ahLst/>
              <a:cxnLst/>
              <a:rect l="l" t="t" r="r" b="b"/>
              <a:pathLst>
                <a:path w="1204093" h="1297940">
                  <a:moveTo>
                    <a:pt x="0" y="0"/>
                  </a:moveTo>
                  <a:lnTo>
                    <a:pt x="602047" y="1297940"/>
                  </a:lnTo>
                  <a:lnTo>
                    <a:pt x="1204093" y="0"/>
                  </a:lnTo>
                  <a:close/>
                </a:path>
              </a:pathLst>
            </a:custGeom>
            <a:solidFill>
              <a:srgbClr val="311476"/>
            </a:solidFill>
          </p:spPr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99A7122C-9FB0-DD49-BE58-DC0EA9E02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876" y="518061"/>
            <a:ext cx="3511175" cy="425988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F7FD8747-B2AC-8849-A25B-C89A3E3A16FB}"/>
              </a:ext>
            </a:extLst>
          </p:cNvPr>
          <p:cNvSpPr txBox="1"/>
          <p:nvPr/>
        </p:nvSpPr>
        <p:spPr>
          <a:xfrm rot="20180114">
            <a:off x="14548971" y="1761057"/>
            <a:ext cx="229645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400" b="1" dirty="0"/>
              <a:t>مفهومه</a:t>
            </a:r>
          </a:p>
          <a:p>
            <a:pPr algn="r"/>
            <a:r>
              <a:rPr lang="ar-SA" sz="5400" b="1" dirty="0"/>
              <a:t>وحرفه</a:t>
            </a:r>
            <a:endParaRPr lang="ar-OM" sz="5400" b="1" dirty="0"/>
          </a:p>
        </p:txBody>
      </p:sp>
      <p:pic>
        <p:nvPicPr>
          <p:cNvPr id="12" name="صورة 12">
            <a:extLst>
              <a:ext uri="{FF2B5EF4-FFF2-40B4-BE49-F238E27FC236}">
                <a16:creationId xmlns:a16="http://schemas.microsoft.com/office/drawing/2014/main" xmlns="" id="{FE287389-7B76-E04E-94EC-F753F41FD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0"/>
          <a:stretch/>
        </p:blipFill>
        <p:spPr>
          <a:xfrm>
            <a:off x="3057962" y="2648001"/>
            <a:ext cx="10311627" cy="65038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954" y="9151897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-10800000">
            <a:off x="13508948" y="0"/>
            <a:ext cx="4779052" cy="10287000"/>
            <a:chOff x="0" y="0"/>
            <a:chExt cx="5355113" cy="115269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55113" cy="11526982"/>
            </a:xfrm>
            <a:custGeom>
              <a:avLst/>
              <a:gdLst/>
              <a:ahLst/>
              <a:cxnLst/>
              <a:rect l="l" t="t" r="r" b="b"/>
              <a:pathLst>
                <a:path w="5355113" h="11526982">
                  <a:moveTo>
                    <a:pt x="5355113" y="11526982"/>
                  </a:moveTo>
                  <a:lnTo>
                    <a:pt x="0" y="11526982"/>
                  </a:lnTo>
                  <a:lnTo>
                    <a:pt x="0" y="0"/>
                  </a:lnTo>
                  <a:lnTo>
                    <a:pt x="5355113" y="11526982"/>
                  </a:lnTo>
                  <a:close/>
                </a:path>
              </a:pathLst>
            </a:custGeom>
            <a:solidFill>
              <a:srgbClr val="311476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5007020" y="6827914"/>
            <a:ext cx="3347655" cy="3608571"/>
            <a:chOff x="0" y="0"/>
            <a:chExt cx="1204093" cy="12979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4093" cy="1297940"/>
            </a:xfrm>
            <a:custGeom>
              <a:avLst/>
              <a:gdLst/>
              <a:ahLst/>
              <a:cxnLst/>
              <a:rect l="l" t="t" r="r" b="b"/>
              <a:pathLst>
                <a:path w="1204093" h="1297940">
                  <a:moveTo>
                    <a:pt x="0" y="0"/>
                  </a:moveTo>
                  <a:lnTo>
                    <a:pt x="602047" y="1297940"/>
                  </a:lnTo>
                  <a:lnTo>
                    <a:pt x="1204093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D24E85AE-B687-A742-8B25-621C0CE43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886" y="605353"/>
            <a:ext cx="3511175" cy="425988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F5E2CF99-CD0E-8D42-9963-AFDA8C061FEC}"/>
              </a:ext>
            </a:extLst>
          </p:cNvPr>
          <p:cNvSpPr txBox="1"/>
          <p:nvPr/>
        </p:nvSpPr>
        <p:spPr>
          <a:xfrm rot="20180114">
            <a:off x="14750242" y="1298309"/>
            <a:ext cx="2296458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000" b="1" dirty="0">
                <a:solidFill>
                  <a:srgbClr val="C00000"/>
                </a:solidFill>
              </a:rPr>
              <a:t>أخطاء عندالنطق </a:t>
            </a:r>
          </a:p>
          <a:p>
            <a:pPr algn="ctr"/>
            <a:r>
              <a:rPr lang="ar-SA" sz="5000" b="1" dirty="0">
                <a:solidFill>
                  <a:srgbClr val="C00000"/>
                </a:solidFill>
              </a:rPr>
              <a:t>بحرفه</a:t>
            </a:r>
            <a:endParaRPr lang="ar-OM" sz="5000" b="1" dirty="0">
              <a:solidFill>
                <a:srgbClr val="C00000"/>
              </a:solidFill>
            </a:endParaRPr>
          </a:p>
        </p:txBody>
      </p:sp>
      <p:pic>
        <p:nvPicPr>
          <p:cNvPr id="12" name="صورة 12">
            <a:extLst>
              <a:ext uri="{FF2B5EF4-FFF2-40B4-BE49-F238E27FC236}">
                <a16:creationId xmlns:a16="http://schemas.microsoft.com/office/drawing/2014/main" xmlns="" id="{77DF744D-FF28-6145-871B-E1BF1B242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45" y="1979705"/>
            <a:ext cx="11833267" cy="67235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147" y="91821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9296003">
            <a:off x="-896470" y="-205441"/>
            <a:ext cx="3347655" cy="3608571"/>
            <a:chOff x="0" y="0"/>
            <a:chExt cx="1204093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4093" cy="1297940"/>
            </a:xfrm>
            <a:custGeom>
              <a:avLst/>
              <a:gdLst/>
              <a:ahLst/>
              <a:cxnLst/>
              <a:rect l="l" t="t" r="r" b="b"/>
              <a:pathLst>
                <a:path w="1204093" h="1297940">
                  <a:moveTo>
                    <a:pt x="0" y="0"/>
                  </a:moveTo>
                  <a:lnTo>
                    <a:pt x="602047" y="1297940"/>
                  </a:lnTo>
                  <a:lnTo>
                    <a:pt x="1204093" y="0"/>
                  </a:lnTo>
                  <a:close/>
                </a:path>
              </a:pathLst>
            </a:custGeom>
            <a:solidFill>
              <a:srgbClr val="311476"/>
            </a:solidFill>
          </p:spPr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99A7122C-9FB0-DD49-BE58-DC0EA9E02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876" y="518061"/>
            <a:ext cx="3511175" cy="425988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F7FD8747-B2AC-8849-A25B-C89A3E3A16FB}"/>
              </a:ext>
            </a:extLst>
          </p:cNvPr>
          <p:cNvSpPr txBox="1"/>
          <p:nvPr/>
        </p:nvSpPr>
        <p:spPr>
          <a:xfrm rot="20180114">
            <a:off x="14548971" y="1761057"/>
            <a:ext cx="229645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400" b="1" dirty="0"/>
              <a:t>مفهومه</a:t>
            </a:r>
          </a:p>
          <a:p>
            <a:pPr algn="r"/>
            <a:r>
              <a:rPr lang="ar-SA" sz="5400" b="1" dirty="0"/>
              <a:t>وحرفه</a:t>
            </a:r>
            <a:endParaRPr lang="ar-OM" sz="5400" b="1"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D83AA986-F37A-5244-B8F2-AF154B013E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9" b="6578"/>
          <a:stretch/>
        </p:blipFill>
        <p:spPr>
          <a:xfrm>
            <a:off x="3383532" y="3295892"/>
            <a:ext cx="10141322" cy="48984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6073" y="92583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161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258401" y="0"/>
            <a:ext cx="2067430" cy="4450182"/>
            <a:chOff x="0" y="0"/>
            <a:chExt cx="5355113" cy="115269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55113" cy="11526982"/>
            </a:xfrm>
            <a:custGeom>
              <a:avLst/>
              <a:gdLst/>
              <a:ahLst/>
              <a:cxnLst/>
              <a:rect l="l" t="t" r="r" b="b"/>
              <a:pathLst>
                <a:path w="5355113" h="11526982">
                  <a:moveTo>
                    <a:pt x="5355113" y="11526982"/>
                  </a:moveTo>
                  <a:lnTo>
                    <a:pt x="0" y="11526982"/>
                  </a:lnTo>
                  <a:lnTo>
                    <a:pt x="0" y="0"/>
                  </a:lnTo>
                  <a:lnTo>
                    <a:pt x="5355113" y="11526982"/>
                  </a:lnTo>
                  <a:close/>
                </a:path>
              </a:pathLst>
            </a:custGeom>
            <a:solidFill>
              <a:srgbClr val="3B57F4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3631224" y="2877572"/>
            <a:ext cx="7942901" cy="8561970"/>
            <a:chOff x="0" y="0"/>
            <a:chExt cx="1204093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4093" cy="1297940"/>
            </a:xfrm>
            <a:custGeom>
              <a:avLst/>
              <a:gdLst/>
              <a:ahLst/>
              <a:cxnLst/>
              <a:rect l="l" t="t" r="r" b="b"/>
              <a:pathLst>
                <a:path w="1204093" h="1297940">
                  <a:moveTo>
                    <a:pt x="0" y="0"/>
                  </a:moveTo>
                  <a:lnTo>
                    <a:pt x="602047" y="1297940"/>
                  </a:lnTo>
                  <a:lnTo>
                    <a:pt x="1204093" y="0"/>
                  </a:lnTo>
                  <a:close/>
                </a:path>
              </a:pathLst>
            </a:custGeom>
            <a:solidFill>
              <a:srgbClr val="311476"/>
            </a:solidFill>
          </p:spPr>
        </p:sp>
      </p:grpSp>
      <p:pic>
        <p:nvPicPr>
          <p:cNvPr id="7" name="صورة 7">
            <a:extLst>
              <a:ext uri="{FF2B5EF4-FFF2-40B4-BE49-F238E27FC236}">
                <a16:creationId xmlns:a16="http://schemas.microsoft.com/office/drawing/2014/main" xmlns="" id="{E5785175-CB97-8840-AD65-2FCAC1535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1" r="44180"/>
          <a:stretch/>
        </p:blipFill>
        <p:spPr>
          <a:xfrm>
            <a:off x="10717231" y="2225091"/>
            <a:ext cx="4585751" cy="5170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xmlns="" id="{E9AFF8D0-D212-B14F-9E3F-8DE740A77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01" y="1419411"/>
            <a:ext cx="9285091" cy="7118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200" y="87249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9600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258401" y="0"/>
            <a:ext cx="2067430" cy="4450182"/>
            <a:chOff x="0" y="0"/>
            <a:chExt cx="5355113" cy="115269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55113" cy="11526982"/>
            </a:xfrm>
            <a:custGeom>
              <a:avLst/>
              <a:gdLst/>
              <a:ahLst/>
              <a:cxnLst/>
              <a:rect l="l" t="t" r="r" b="b"/>
              <a:pathLst>
                <a:path w="5355113" h="11526982">
                  <a:moveTo>
                    <a:pt x="5355113" y="11526982"/>
                  </a:moveTo>
                  <a:lnTo>
                    <a:pt x="0" y="11526982"/>
                  </a:lnTo>
                  <a:lnTo>
                    <a:pt x="0" y="0"/>
                  </a:lnTo>
                  <a:lnTo>
                    <a:pt x="5355113" y="11526982"/>
                  </a:lnTo>
                  <a:close/>
                </a:path>
              </a:pathLst>
            </a:custGeom>
            <a:solidFill>
              <a:srgbClr val="3B57F4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3631224" y="2877572"/>
            <a:ext cx="7942901" cy="8561970"/>
            <a:chOff x="0" y="0"/>
            <a:chExt cx="1204093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4093" cy="1297940"/>
            </a:xfrm>
            <a:custGeom>
              <a:avLst/>
              <a:gdLst/>
              <a:ahLst/>
              <a:cxnLst/>
              <a:rect l="l" t="t" r="r" b="b"/>
              <a:pathLst>
                <a:path w="1204093" h="1297940">
                  <a:moveTo>
                    <a:pt x="0" y="0"/>
                  </a:moveTo>
                  <a:lnTo>
                    <a:pt x="602047" y="1297940"/>
                  </a:lnTo>
                  <a:lnTo>
                    <a:pt x="1204093" y="0"/>
                  </a:lnTo>
                  <a:close/>
                </a:path>
              </a:pathLst>
            </a:custGeom>
            <a:solidFill>
              <a:srgbClr val="311476"/>
            </a:solidFill>
          </p:spPr>
        </p:sp>
      </p:grpSp>
      <p:pic>
        <p:nvPicPr>
          <p:cNvPr id="6" name="صورة 8">
            <a:extLst>
              <a:ext uri="{FF2B5EF4-FFF2-40B4-BE49-F238E27FC236}">
                <a16:creationId xmlns:a16="http://schemas.microsoft.com/office/drawing/2014/main" xmlns="" id="{FAFC52B7-3ABE-D64F-82A6-D327DF175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98" y="1734141"/>
            <a:ext cx="9064157" cy="68187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xmlns="" id="{03334C3C-F4C1-1B4A-8A4C-7467E5A1F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857" r="45070"/>
          <a:stretch/>
        </p:blipFill>
        <p:spPr>
          <a:xfrm>
            <a:off x="955174" y="2877572"/>
            <a:ext cx="4292914" cy="4799853"/>
          </a:xfrm>
          <a:prstGeom prst="rect">
            <a:avLst/>
          </a:prstGeom>
        </p:spPr>
      </p:pic>
      <p:pic>
        <p:nvPicPr>
          <p:cNvPr id="8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90297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26502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-10800000">
            <a:off x="13508948" y="0"/>
            <a:ext cx="4779052" cy="10287000"/>
            <a:chOff x="0" y="0"/>
            <a:chExt cx="5355113" cy="115269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55113" cy="11526982"/>
            </a:xfrm>
            <a:custGeom>
              <a:avLst/>
              <a:gdLst/>
              <a:ahLst/>
              <a:cxnLst/>
              <a:rect l="l" t="t" r="r" b="b"/>
              <a:pathLst>
                <a:path w="5355113" h="11526982">
                  <a:moveTo>
                    <a:pt x="5355113" y="11526982"/>
                  </a:moveTo>
                  <a:lnTo>
                    <a:pt x="0" y="11526982"/>
                  </a:lnTo>
                  <a:lnTo>
                    <a:pt x="0" y="0"/>
                  </a:lnTo>
                  <a:lnTo>
                    <a:pt x="5355113" y="11526982"/>
                  </a:lnTo>
                  <a:close/>
                </a:path>
              </a:pathLst>
            </a:custGeom>
            <a:solidFill>
              <a:srgbClr val="311476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5007020" y="6827914"/>
            <a:ext cx="3347655" cy="3608571"/>
            <a:chOff x="0" y="0"/>
            <a:chExt cx="1204093" cy="12979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4093" cy="1297940"/>
            </a:xfrm>
            <a:custGeom>
              <a:avLst/>
              <a:gdLst/>
              <a:ahLst/>
              <a:cxnLst/>
              <a:rect l="l" t="t" r="r" b="b"/>
              <a:pathLst>
                <a:path w="1204093" h="1297940">
                  <a:moveTo>
                    <a:pt x="0" y="0"/>
                  </a:moveTo>
                  <a:lnTo>
                    <a:pt x="602047" y="1297940"/>
                  </a:lnTo>
                  <a:lnTo>
                    <a:pt x="1204093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D24E85AE-B687-A742-8B25-621C0CE43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886" y="605353"/>
            <a:ext cx="3511175" cy="425988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F5E2CF99-CD0E-8D42-9963-AFDA8C061FEC}"/>
              </a:ext>
            </a:extLst>
          </p:cNvPr>
          <p:cNvSpPr txBox="1"/>
          <p:nvPr/>
        </p:nvSpPr>
        <p:spPr>
          <a:xfrm rot="20180114">
            <a:off x="14750242" y="1298309"/>
            <a:ext cx="2296458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000" b="1" dirty="0">
                <a:solidFill>
                  <a:srgbClr val="C00000"/>
                </a:solidFill>
              </a:rPr>
              <a:t>أخطاء عندالنطق </a:t>
            </a:r>
          </a:p>
          <a:p>
            <a:pPr algn="ctr"/>
            <a:r>
              <a:rPr lang="ar-SA" sz="5000" b="1" dirty="0">
                <a:solidFill>
                  <a:srgbClr val="C00000"/>
                </a:solidFill>
              </a:rPr>
              <a:t>بحرفه</a:t>
            </a:r>
            <a:endParaRPr lang="ar-OM" sz="5000" b="1" dirty="0">
              <a:solidFill>
                <a:srgbClr val="C00000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612D178D-4972-DD41-B9C4-64EEEC8DC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83" y="1256140"/>
            <a:ext cx="9678129" cy="7353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91821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79567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3347655" cy="3608571"/>
            <a:chOff x="0" y="0"/>
            <a:chExt cx="1204093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4093" cy="1297940"/>
            </a:xfrm>
            <a:custGeom>
              <a:avLst/>
              <a:gdLst/>
              <a:ahLst/>
              <a:cxnLst/>
              <a:rect l="l" t="t" r="r" b="b"/>
              <a:pathLst>
                <a:path w="1204093" h="1297940">
                  <a:moveTo>
                    <a:pt x="0" y="0"/>
                  </a:moveTo>
                  <a:lnTo>
                    <a:pt x="602047" y="1297940"/>
                  </a:lnTo>
                  <a:lnTo>
                    <a:pt x="1204093" y="0"/>
                  </a:lnTo>
                  <a:close/>
                </a:path>
              </a:pathLst>
            </a:custGeom>
            <a:solidFill>
              <a:srgbClr val="3B57F4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4940345" y="6678429"/>
            <a:ext cx="3347655" cy="3608571"/>
            <a:chOff x="0" y="0"/>
            <a:chExt cx="1204093" cy="12979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4093" cy="1297940"/>
            </a:xfrm>
            <a:custGeom>
              <a:avLst/>
              <a:gdLst/>
              <a:ahLst/>
              <a:cxnLst/>
              <a:rect l="l" t="t" r="r" b="b"/>
              <a:pathLst>
                <a:path w="1204093" h="1297940">
                  <a:moveTo>
                    <a:pt x="0" y="0"/>
                  </a:moveTo>
                  <a:lnTo>
                    <a:pt x="602047" y="1297940"/>
                  </a:lnTo>
                  <a:lnTo>
                    <a:pt x="1204093" y="0"/>
                  </a:lnTo>
                  <a:close/>
                </a:path>
              </a:pathLst>
            </a:custGeom>
            <a:solidFill>
              <a:srgbClr val="311476"/>
            </a:solidFill>
          </p:spPr>
        </p:sp>
      </p:grpSp>
      <p:pic>
        <p:nvPicPr>
          <p:cNvPr id="11" name="صورة 11">
            <a:extLst>
              <a:ext uri="{FF2B5EF4-FFF2-40B4-BE49-F238E27FC236}">
                <a16:creationId xmlns:a16="http://schemas.microsoft.com/office/drawing/2014/main" xmlns="" id="{CEB655D2-BA6E-5B40-B902-92E633BD9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072" y="597946"/>
            <a:ext cx="4726309" cy="3286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7F0FFF29-BCBB-5148-BF6A-88C506C46709}"/>
              </a:ext>
            </a:extLst>
          </p:cNvPr>
          <p:cNvSpPr/>
          <p:nvPr/>
        </p:nvSpPr>
        <p:spPr>
          <a:xfrm>
            <a:off x="15613529" y="1564244"/>
            <a:ext cx="2172218" cy="2283108"/>
          </a:xfrm>
          <a:prstGeom prst="roundRect">
            <a:avLst/>
          </a:prstGeom>
          <a:solidFill>
            <a:srgbClr val="6ED8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نشاط إثرائي٢</a:t>
            </a:r>
            <a:endParaRPr lang="ar-OM" sz="4800" b="1" dirty="0">
              <a:solidFill>
                <a:schemeClr val="tx1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700013FD-6CAE-9346-A477-1A0A5A694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6963" r="8734" b="44047"/>
          <a:stretch/>
        </p:blipFill>
        <p:spPr>
          <a:xfrm>
            <a:off x="1139266" y="3884704"/>
            <a:ext cx="12587940" cy="3966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772" y="93345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0142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4947" y="2940799"/>
            <a:ext cx="7146708" cy="5893996"/>
            <a:chOff x="0" y="-57150"/>
            <a:chExt cx="9528944" cy="7858673"/>
          </a:xfrm>
        </p:grpSpPr>
        <p:sp>
          <p:nvSpPr>
            <p:cNvPr id="3" name="TextBox 3"/>
            <p:cNvSpPr txBox="1"/>
            <p:nvPr/>
          </p:nvSpPr>
          <p:spPr>
            <a:xfrm>
              <a:off x="671656" y="7341905"/>
              <a:ext cx="1594312" cy="45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311476"/>
                  </a:solidFill>
                  <a:latin typeface="Public Sans"/>
                </a:rPr>
                <a:t>Item 1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487400" y="7341905"/>
              <a:ext cx="1594312" cy="45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311476"/>
                  </a:solidFill>
                  <a:latin typeface="Public Sans"/>
                </a:rPr>
                <a:t>Item 2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303144" y="7341905"/>
              <a:ext cx="1594312" cy="45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311476"/>
                  </a:solidFill>
                  <a:latin typeface="Public Sans"/>
                </a:rPr>
                <a:t>Item 3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8888" y="7341905"/>
              <a:ext cx="1594312" cy="45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311476"/>
                  </a:solidFill>
                  <a:latin typeface="Public Sans"/>
                </a:rPr>
                <a:t>Item 4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934632" y="7341905"/>
              <a:ext cx="1594312" cy="45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311476"/>
                  </a:solidFill>
                  <a:latin typeface="Public Sans"/>
                </a:rPr>
                <a:t>Item 5</a:t>
              </a: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671656" y="195767"/>
              <a:ext cx="8857288" cy="7039472"/>
              <a:chOff x="0" y="-6350"/>
              <a:chExt cx="10287000" cy="817570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11476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16262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11476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3258851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11476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4891451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11476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6524051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11476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8156652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11476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0" y="-57150"/>
              <a:ext cx="502323" cy="45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311476"/>
                  </a:solidFill>
                  <a:latin typeface="Public Sans"/>
                </a:rPr>
                <a:t>50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101" y="1348548"/>
              <a:ext cx="498222" cy="45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311476"/>
                  </a:solidFill>
                  <a:latin typeface="Public Sans"/>
                </a:rPr>
                <a:t>40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588" y="2754245"/>
              <a:ext cx="498735" cy="45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311476"/>
                  </a:solidFill>
                  <a:latin typeface="Public Sans"/>
                </a:rPr>
                <a:t>30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5036" y="4159943"/>
              <a:ext cx="487288" cy="45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311476"/>
                  </a:solidFill>
                  <a:latin typeface="Public Sans"/>
                </a:rPr>
                <a:t>20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9107" y="5565640"/>
              <a:ext cx="423216" cy="45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311476"/>
                  </a:solidFill>
                  <a:latin typeface="Public Sans"/>
                </a:rPr>
                <a:t>10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16819" y="6971338"/>
              <a:ext cx="285504" cy="45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311476"/>
                  </a:solidFill>
                  <a:latin typeface="Public Sans"/>
                </a:rPr>
                <a:t>0 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670165" y="1320324"/>
              <a:ext cx="8858779" cy="5909396"/>
              <a:chOff x="-1732" y="1299730"/>
              <a:chExt cx="10288732" cy="6863272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-1732" y="7333964"/>
                <a:ext cx="1855125" cy="829038"/>
              </a:xfrm>
              <a:custGeom>
                <a:avLst/>
                <a:gdLst/>
                <a:ahLst/>
                <a:cxnLst/>
                <a:rect l="l" t="t" r="r" b="b"/>
                <a:pathLst>
                  <a:path w="1855125" h="829038">
                    <a:moveTo>
                      <a:pt x="1732" y="829038"/>
                    </a:moveTo>
                    <a:lnTo>
                      <a:pt x="1732" y="154520"/>
                    </a:lnTo>
                    <a:cubicBezTo>
                      <a:pt x="0" y="114144"/>
                      <a:pt x="14838" y="74814"/>
                      <a:pt x="42809" y="45644"/>
                    </a:cubicBezTo>
                    <a:cubicBezTo>
                      <a:pt x="70779" y="16476"/>
                      <a:pt x="109452" y="0"/>
                      <a:pt x="149865" y="37"/>
                    </a:cubicBezTo>
                    <a:lnTo>
                      <a:pt x="1705259" y="37"/>
                    </a:lnTo>
                    <a:cubicBezTo>
                      <a:pt x="1745672" y="0"/>
                      <a:pt x="1784345" y="16476"/>
                      <a:pt x="1812315" y="45644"/>
                    </a:cubicBezTo>
                    <a:cubicBezTo>
                      <a:pt x="1840286" y="74814"/>
                      <a:pt x="1855124" y="114144"/>
                      <a:pt x="1853392" y="154520"/>
                    </a:cubicBezTo>
                    <a:lnTo>
                      <a:pt x="1853392" y="829038"/>
                    </a:lnTo>
                    <a:close/>
                  </a:path>
                </a:pathLst>
              </a:custGeom>
              <a:solidFill>
                <a:srgbClr val="3B57F4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2108835" y="5544491"/>
                <a:ext cx="1851660" cy="2618511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2618511">
                    <a:moveTo>
                      <a:pt x="0" y="2618511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2618511"/>
                    </a:lnTo>
                    <a:close/>
                  </a:path>
                </a:pathLst>
              </a:custGeom>
              <a:solidFill>
                <a:srgbClr val="3B57F4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4217670" y="4075151"/>
                <a:ext cx="1851660" cy="4087851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4087851">
                    <a:moveTo>
                      <a:pt x="0" y="4087851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4087851"/>
                    </a:lnTo>
                    <a:close/>
                  </a:path>
                </a:pathLst>
              </a:custGeom>
              <a:solidFill>
                <a:srgbClr val="3B57F4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6326505" y="2932331"/>
                <a:ext cx="1851660" cy="5230671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5230671">
                    <a:moveTo>
                      <a:pt x="0" y="5230671"/>
                    </a:moveTo>
                    <a:lnTo>
                      <a:pt x="0" y="148132"/>
                    </a:lnTo>
                    <a:cubicBezTo>
                      <a:pt x="0" y="108845"/>
                      <a:pt x="15607" y="71167"/>
                      <a:pt x="43387" y="43387"/>
                    </a:cubicBezTo>
                    <a:cubicBezTo>
                      <a:pt x="71167" y="15606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6"/>
                      <a:pt x="1808273" y="43387"/>
                    </a:cubicBezTo>
                    <a:cubicBezTo>
                      <a:pt x="1836053" y="71167"/>
                      <a:pt x="1851660" y="108845"/>
                      <a:pt x="1851660" y="148132"/>
                    </a:cubicBezTo>
                    <a:lnTo>
                      <a:pt x="1851660" y="5230671"/>
                    </a:lnTo>
                    <a:close/>
                  </a:path>
                </a:pathLst>
              </a:custGeom>
              <a:solidFill>
                <a:srgbClr val="3B57F4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8435340" y="1299730"/>
                <a:ext cx="1851660" cy="6863271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6863271">
                    <a:moveTo>
                      <a:pt x="0" y="6863272"/>
                    </a:moveTo>
                    <a:lnTo>
                      <a:pt x="0" y="148133"/>
                    </a:lnTo>
                    <a:cubicBezTo>
                      <a:pt x="0" y="108846"/>
                      <a:pt x="15607" y="71168"/>
                      <a:pt x="43387" y="43387"/>
                    </a:cubicBezTo>
                    <a:cubicBezTo>
                      <a:pt x="71168" y="15607"/>
                      <a:pt x="108845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8"/>
                      <a:pt x="1851660" y="108846"/>
                      <a:pt x="1851660" y="148133"/>
                    </a:cubicBezTo>
                    <a:lnTo>
                      <a:pt x="1851660" y="6863272"/>
                    </a:lnTo>
                    <a:close/>
                  </a:path>
                </a:pathLst>
              </a:custGeom>
              <a:solidFill>
                <a:srgbClr val="3B57F4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0" y="8163002"/>
                <a:ext cx="18516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1476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2108835" y="6853746"/>
                <a:ext cx="1851660" cy="1309256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1309256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309256"/>
                    </a:lnTo>
                    <a:lnTo>
                      <a:pt x="0" y="1309256"/>
                    </a:lnTo>
                    <a:close/>
                  </a:path>
                </a:pathLst>
              </a:custGeom>
              <a:solidFill>
                <a:srgbClr val="311476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4217670" y="5710291"/>
                <a:ext cx="1851660" cy="2452711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2452711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2452711"/>
                    </a:lnTo>
                    <a:lnTo>
                      <a:pt x="0" y="2452711"/>
                    </a:lnTo>
                    <a:close/>
                  </a:path>
                </a:pathLst>
              </a:custGeom>
              <a:solidFill>
                <a:srgbClr val="311476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6326505" y="5220749"/>
                <a:ext cx="1851660" cy="2942253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2942253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2942253"/>
                    </a:lnTo>
                    <a:lnTo>
                      <a:pt x="0" y="2942253"/>
                    </a:lnTo>
                    <a:close/>
                  </a:path>
                </a:pathLst>
              </a:custGeom>
              <a:solidFill>
                <a:srgbClr val="311476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8435340" y="4567955"/>
                <a:ext cx="1851660" cy="3595047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3595047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595047"/>
                    </a:lnTo>
                    <a:lnTo>
                      <a:pt x="0" y="3595047"/>
                    </a:lnTo>
                    <a:close/>
                  </a:path>
                </a:pathLst>
              </a:custGeom>
              <a:solidFill>
                <a:srgbClr val="311476"/>
              </a:solidFill>
            </p:spPr>
          </p:sp>
        </p:grpSp>
      </p:grpSp>
      <p:pic>
        <p:nvPicPr>
          <p:cNvPr id="34" name="صورة 34">
            <a:extLst>
              <a:ext uri="{FF2B5EF4-FFF2-40B4-BE49-F238E27FC236}">
                <a16:creationId xmlns:a16="http://schemas.microsoft.com/office/drawing/2014/main" xmlns="" id="{68EEFE0E-D7AB-C243-9767-5FABF3F12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01" y="1493422"/>
            <a:ext cx="3429502" cy="3429502"/>
          </a:xfrm>
          <a:prstGeom prst="rect">
            <a:avLst/>
          </a:prstGeom>
        </p:spPr>
      </p:pic>
      <p:pic>
        <p:nvPicPr>
          <p:cNvPr id="35" name="صورة 35">
            <a:extLst>
              <a:ext uri="{FF2B5EF4-FFF2-40B4-BE49-F238E27FC236}">
                <a16:creationId xmlns:a16="http://schemas.microsoft.com/office/drawing/2014/main" xmlns="" id="{CBC4C89C-ACD0-0744-A75B-63C4957F3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7" y="5000437"/>
            <a:ext cx="4064000" cy="4064000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xmlns="" id="{95F88E4C-D4B7-8248-9DAF-5931896938FA}"/>
              </a:ext>
            </a:extLst>
          </p:cNvPr>
          <p:cNvSpPr txBox="1"/>
          <p:nvPr/>
        </p:nvSpPr>
        <p:spPr>
          <a:xfrm>
            <a:off x="6617831" y="422420"/>
            <a:ext cx="9823824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000" b="1" dirty="0">
                <a:solidFill>
                  <a:srgbClr val="0041C3"/>
                </a:solidFill>
              </a:rPr>
              <a:t>هيا بنا يا عبقريتي نكتشف الحروف  التي تحتوي على أكثر من صفة</a:t>
            </a:r>
            <a:endParaRPr lang="ar-OM" sz="5000" b="1" dirty="0">
              <a:solidFill>
                <a:srgbClr val="0041C3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B9AF9731-5DF8-F64B-93FF-BD257CEA7CA5}"/>
              </a:ext>
            </a:extLst>
          </p:cNvPr>
          <p:cNvSpPr txBox="1"/>
          <p:nvPr/>
        </p:nvSpPr>
        <p:spPr>
          <a:xfrm>
            <a:off x="466912" y="9017692"/>
            <a:ext cx="963705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3600" dirty="0">
                <a:hlinkClick r:id="rId4"/>
              </a:rPr>
              <a:t>https://</a:t>
            </a:r>
            <a:r>
              <a:rPr lang="en-GB" sz="3600" dirty="0" err="1">
                <a:hlinkClick r:id="rId4"/>
              </a:rPr>
              <a:t>padlet.com</a:t>
            </a:r>
            <a:r>
              <a:rPr lang="en-GB" sz="3600" dirty="0">
                <a:hlinkClick r:id="rId4"/>
              </a:rPr>
              <a:t>/</a:t>
            </a:r>
            <a:r>
              <a:rPr lang="en-GB" sz="3600" dirty="0" err="1">
                <a:hlinkClick r:id="rId4"/>
              </a:rPr>
              <a:t>aisha3901</a:t>
            </a:r>
            <a:r>
              <a:rPr lang="en-GB" sz="3600" dirty="0">
                <a:hlinkClick r:id="rId4"/>
              </a:rPr>
              <a:t>/</a:t>
            </a:r>
            <a:r>
              <a:rPr lang="en-GB" sz="3600" dirty="0" err="1">
                <a:hlinkClick r:id="rId4"/>
              </a:rPr>
              <a:t>j0bndwbn0hix4i99</a:t>
            </a:r>
            <a:endParaRPr lang="ar-SA" sz="3600" dirty="0"/>
          </a:p>
          <a:p>
            <a:pPr algn="r"/>
            <a:endParaRPr lang="ar-OM" sz="3600" dirty="0"/>
          </a:p>
        </p:txBody>
      </p:sp>
      <p:pic>
        <p:nvPicPr>
          <p:cNvPr id="3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9245322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59</Words>
  <Application>Microsoft Office PowerPoint</Application>
  <PresentationFormat>مخصص</PresentationFormat>
  <Paragraphs>28</Paragraphs>
  <Slides>11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6" baseType="lpstr">
      <vt:lpstr>Arial</vt:lpstr>
      <vt:lpstr>Public Sans</vt:lpstr>
      <vt:lpstr>Calibri</vt:lpstr>
      <vt:lpstr>Public Sans Thin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Simple Geometric Presentation</dc:title>
  <cp:lastModifiedBy>Windows User</cp:lastModifiedBy>
  <cp:revision>14</cp:revision>
  <dcterms:created xsi:type="dcterms:W3CDTF">2006-08-16T00:00:00Z</dcterms:created>
  <dcterms:modified xsi:type="dcterms:W3CDTF">2022-08-22T08:59:24Z</dcterms:modified>
  <dc:identifier>DAEcRPV4UwU</dc:identifier>
</cp:coreProperties>
</file>