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56" r:id="rId2"/>
    <p:sldId id="257" r:id="rId3"/>
    <p:sldId id="258" r:id="rId4"/>
    <p:sldId id="270" r:id="rId5"/>
    <p:sldId id="265" r:id="rId6"/>
    <p:sldId id="262" r:id="rId7"/>
    <p:sldId id="268" r:id="rId8"/>
    <p:sldId id="260" r:id="rId9"/>
    <p:sldId id="261" r:id="rId10"/>
    <p:sldId id="263" r:id="rId11"/>
    <p:sldId id="269" r:id="rId12"/>
    <p:sldId id="26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90" d="100"/>
          <a:sy n="90" d="100"/>
        </p:scale>
        <p:origin x="-37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B0AD626-4E9B-A64A-8D4D-D0E5B7462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4878828" y="1839986"/>
            <a:ext cx="5549771" cy="1178060"/>
          </a:xfrm>
        </p:spPr>
        <p:txBody>
          <a:bodyPr>
            <a:normAutofit fontScale="90000"/>
          </a:bodyPr>
          <a:lstStyle/>
          <a:p>
            <a:pPr algn="ctr"/>
            <a:r>
              <a:rPr lang="ar-SA" b="1" dirty="0"/>
              <a:t>الأسرة في الإسلام</a:t>
            </a:r>
            <a:endParaRPr lang="ar-OM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F71A63C-BCC6-1041-92BF-C3CD6A0F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5" t="6924" r="8208" b="2185"/>
          <a:stretch/>
        </p:blipFill>
        <p:spPr>
          <a:xfrm>
            <a:off x="747059" y="1166629"/>
            <a:ext cx="3934510" cy="321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4864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708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9E64BFCE-DAA3-2D43-9B8C-6261CCF98E1F}"/>
              </a:ext>
            </a:extLst>
          </p:cNvPr>
          <p:cNvSpPr/>
          <p:nvPr/>
        </p:nvSpPr>
        <p:spPr>
          <a:xfrm>
            <a:off x="4021667" y="616075"/>
            <a:ext cx="6760881" cy="1093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٦- اذكري تطبيقات عملية للوظيفة الاجتماعية للأسرة؟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48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DC1C93A-01BD-DD46-A096-FDFC7EDD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2" t="21574" r="9101" b="56096"/>
          <a:stretch/>
        </p:blipFill>
        <p:spPr>
          <a:xfrm>
            <a:off x="1461466" y="1543921"/>
            <a:ext cx="9269067" cy="17431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B6AC6A54-D501-C34E-9D9F-EFF4D85C9E8D}"/>
              </a:ext>
            </a:extLst>
          </p:cNvPr>
          <p:cNvSpPr/>
          <p:nvPr/>
        </p:nvSpPr>
        <p:spPr>
          <a:xfrm>
            <a:off x="1461466" y="1890059"/>
            <a:ext cx="8984907" cy="7255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BE291CBB-7BF4-0449-BBB2-76664DB80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0" t="37169" r="7890" b="52020"/>
          <a:stretch/>
        </p:blipFill>
        <p:spPr>
          <a:xfrm>
            <a:off x="1461466" y="2203824"/>
            <a:ext cx="9269067" cy="1083235"/>
          </a:xfrm>
          <a:prstGeom prst="rect">
            <a:avLst/>
          </a:prstGeom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xmlns="" id="{45389A9F-2D66-544A-B6CE-1B65D49A80FE}"/>
              </a:ext>
            </a:extLst>
          </p:cNvPr>
          <p:cNvSpPr/>
          <p:nvPr/>
        </p:nvSpPr>
        <p:spPr>
          <a:xfrm>
            <a:off x="547066" y="375024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1F20C"/>
                </a:solidFill>
              </a:rPr>
              <a:t>نشاط إثرائي (٣)</a:t>
            </a:r>
            <a:endParaRPr lang="ar-OM" sz="2400" b="1" dirty="0">
              <a:solidFill>
                <a:srgbClr val="21F20C"/>
              </a:solidFill>
            </a:endParaRPr>
          </a:p>
        </p:txBody>
      </p:sp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9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AAC3C35D-1DE1-C349-A84D-41664561C300}"/>
              </a:ext>
            </a:extLst>
          </p:cNvPr>
          <p:cNvSpPr/>
          <p:nvPr/>
        </p:nvSpPr>
        <p:spPr>
          <a:xfrm>
            <a:off x="3287979" y="1089658"/>
            <a:ext cx="7490506" cy="1211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٧- علل: من ضمن الوظائف التربوية غرس حب الوطن في قلوب الأبناء .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4D97F02B-B7FD-C64E-9B99-963E0807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0" y="2594785"/>
            <a:ext cx="3954432" cy="2821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081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E3864FC-95AC-DE46-8A6D-E3EAB7BC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3" t="18207" r="11948" b="59109"/>
          <a:stretch/>
        </p:blipFill>
        <p:spPr>
          <a:xfrm>
            <a:off x="2166450" y="2009130"/>
            <a:ext cx="8068255" cy="17386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xmlns="" id="{34C10896-5D8B-6D4A-A7C2-19BBA97D05F3}"/>
              </a:ext>
            </a:extLst>
          </p:cNvPr>
          <p:cNvSpPr/>
          <p:nvPr/>
        </p:nvSpPr>
        <p:spPr>
          <a:xfrm>
            <a:off x="1042895" y="474632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1F20C"/>
                </a:solidFill>
              </a:rPr>
              <a:t>نشاط إثرائي (٤)</a:t>
            </a:r>
            <a:endParaRPr lang="ar-OM" sz="2400" b="1" dirty="0">
              <a:solidFill>
                <a:srgbClr val="21F20C"/>
              </a:solidFill>
            </a:endParaRPr>
          </a:p>
        </p:txBody>
      </p:sp>
      <p:pic>
        <p:nvPicPr>
          <p:cNvPr id="5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7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E8DB844D-9F99-E349-9A08-C6490B35D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0" t="5597" r="10881" b="2288"/>
          <a:stretch/>
        </p:blipFill>
        <p:spPr>
          <a:xfrm>
            <a:off x="3822451" y="778640"/>
            <a:ext cx="3735294" cy="3516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4660C131-8A55-4D4F-BCFB-9E9F44A66C16}"/>
              </a:ext>
            </a:extLst>
          </p:cNvPr>
          <p:cNvSpPr txBox="1"/>
          <p:nvPr/>
        </p:nvSpPr>
        <p:spPr>
          <a:xfrm>
            <a:off x="3872255" y="1525992"/>
            <a:ext cx="314312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chemeClr val="accent1"/>
                </a:solidFill>
              </a:rPr>
              <a:t>عناصر الدرس</a:t>
            </a:r>
            <a:endParaRPr lang="ar-OM" sz="4400" b="1" dirty="0">
              <a:solidFill>
                <a:schemeClr val="accent1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ECEF48DA-27AF-6D40-BA52-C54360319CA5}"/>
              </a:ext>
            </a:extLst>
          </p:cNvPr>
          <p:cNvSpPr/>
          <p:nvPr/>
        </p:nvSpPr>
        <p:spPr>
          <a:xfrm>
            <a:off x="7507941" y="1525992"/>
            <a:ext cx="2303431" cy="7592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مفهوم الأسرة</a:t>
            </a:r>
            <a:endParaRPr lang="ar-OM" sz="3200" b="1" dirty="0">
              <a:solidFill>
                <a:srgbClr val="002060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F5F9DA6E-F72E-944D-B80D-DB3FFA5E93F6}"/>
              </a:ext>
            </a:extLst>
          </p:cNvPr>
          <p:cNvSpPr/>
          <p:nvPr/>
        </p:nvSpPr>
        <p:spPr>
          <a:xfrm>
            <a:off x="1568824" y="1640746"/>
            <a:ext cx="2303431" cy="7592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أهمية الأسرة</a:t>
            </a:r>
            <a:endParaRPr lang="ar-OM" sz="3200" b="1" dirty="0">
              <a:solidFill>
                <a:srgbClr val="002060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15EC7FAA-28FA-784C-ABC4-34B418CF9C81}"/>
              </a:ext>
            </a:extLst>
          </p:cNvPr>
          <p:cNvSpPr/>
          <p:nvPr/>
        </p:nvSpPr>
        <p:spPr>
          <a:xfrm>
            <a:off x="4809067" y="4295587"/>
            <a:ext cx="2303431" cy="7592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وظائف الأسرة</a:t>
            </a:r>
            <a:endParaRPr lang="ar-OM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921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xmlns="" id="{B7089337-8A14-7244-B9B9-0E4366BA8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3" t="10408" r="6963" b="9093"/>
          <a:stretch/>
        </p:blipFill>
        <p:spPr>
          <a:xfrm>
            <a:off x="423334" y="585196"/>
            <a:ext cx="3225723" cy="3025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C5E900F4-2C8C-2744-B2A8-16CB51A86707}"/>
              </a:ext>
            </a:extLst>
          </p:cNvPr>
          <p:cNvSpPr/>
          <p:nvPr/>
        </p:nvSpPr>
        <p:spPr>
          <a:xfrm>
            <a:off x="6188137" y="410882"/>
            <a:ext cx="3810000" cy="1093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١- ماذا يقصد بالأسرة؟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9C58083C-BB54-774A-B2B3-2CB030C31663}"/>
              </a:ext>
            </a:extLst>
          </p:cNvPr>
          <p:cNvSpPr/>
          <p:nvPr/>
        </p:nvSpPr>
        <p:spPr>
          <a:xfrm>
            <a:off x="6188137" y="1708773"/>
            <a:ext cx="3810000" cy="1093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٢- كم نوع للأسرة؟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743F07B0-BA8D-CC43-93C3-DBBB988AAE1A}"/>
              </a:ext>
            </a:extLst>
          </p:cNvPr>
          <p:cNvSpPr/>
          <p:nvPr/>
        </p:nvSpPr>
        <p:spPr>
          <a:xfrm>
            <a:off x="4806078" y="3006664"/>
            <a:ext cx="5229412" cy="1093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٣- فيم تكمن أهمية الأسرة؟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6478E21A-3725-024B-9423-BFFF04BA07DA}"/>
              </a:ext>
            </a:extLst>
          </p:cNvPr>
          <p:cNvSpPr/>
          <p:nvPr/>
        </p:nvSpPr>
        <p:spPr>
          <a:xfrm>
            <a:off x="5254313" y="4304555"/>
            <a:ext cx="4893235" cy="1093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٤- كيف اهتم الإسلام بالأسرة؟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2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BEE4E677-C3E5-9646-B1A8-19DA94881E7C}"/>
              </a:ext>
            </a:extLst>
          </p:cNvPr>
          <p:cNvSpPr/>
          <p:nvPr/>
        </p:nvSpPr>
        <p:spPr>
          <a:xfrm>
            <a:off x="7545294" y="476126"/>
            <a:ext cx="3810000" cy="1093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٢- كم نوع للأسرة؟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CF572E4C-8998-B54B-8AE6-3FF7A935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06" y="1569375"/>
            <a:ext cx="4228837" cy="24522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1AF35E58-462B-1B45-B647-3121E998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392" y="2394074"/>
            <a:ext cx="4064000" cy="2692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3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DB4D0C8-252E-FA49-88CE-3797226F9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21" t="31675" r="14052" b="39969"/>
          <a:stretch/>
        </p:blipFill>
        <p:spPr>
          <a:xfrm>
            <a:off x="1763841" y="1942353"/>
            <a:ext cx="8319742" cy="25898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xmlns="" id="{939FECB0-C7F8-C64F-B559-BBE5F5672A32}"/>
              </a:ext>
            </a:extLst>
          </p:cNvPr>
          <p:cNvSpPr/>
          <p:nvPr/>
        </p:nvSpPr>
        <p:spPr>
          <a:xfrm>
            <a:off x="9307854" y="517462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1F20C"/>
                </a:solidFill>
              </a:rPr>
              <a:t>نشاط إثرائي (١)</a:t>
            </a:r>
            <a:endParaRPr lang="ar-OM" sz="2400" b="1" dirty="0">
              <a:solidFill>
                <a:srgbClr val="21F20C"/>
              </a:solidFill>
            </a:endParaRPr>
          </a:p>
        </p:txBody>
      </p:sp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9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xmlns="" id="{B7089337-8A14-7244-B9B9-0E4366BA8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3" t="10408" r="6963" b="9093"/>
          <a:stretch/>
        </p:blipFill>
        <p:spPr>
          <a:xfrm>
            <a:off x="423334" y="585196"/>
            <a:ext cx="3225723" cy="3025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9C58083C-BB54-774A-B2B3-2CB030C31663}"/>
              </a:ext>
            </a:extLst>
          </p:cNvPr>
          <p:cNvSpPr/>
          <p:nvPr/>
        </p:nvSpPr>
        <p:spPr>
          <a:xfrm>
            <a:off x="5241863" y="501026"/>
            <a:ext cx="4756274" cy="1093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٥- عددي وظائف الأسرة؟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743F07B0-BA8D-CC43-93C3-DBBB988AAE1A}"/>
              </a:ext>
            </a:extLst>
          </p:cNvPr>
          <p:cNvSpPr/>
          <p:nvPr/>
        </p:nvSpPr>
        <p:spPr>
          <a:xfrm>
            <a:off x="4108824" y="2222251"/>
            <a:ext cx="6760881" cy="1093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٦- اذكري تطبيقات عملية للوظيفة الاجتماعية للأسرة؟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01F7A11B-2D1B-FD4E-99A7-272861D120D9}"/>
              </a:ext>
            </a:extLst>
          </p:cNvPr>
          <p:cNvSpPr/>
          <p:nvPr/>
        </p:nvSpPr>
        <p:spPr>
          <a:xfrm>
            <a:off x="3649057" y="3791521"/>
            <a:ext cx="7490506" cy="1211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٧- علل: من ضمن الوظائف التربوية غرس حب الوطن في قلوب الأبناء .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7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9C58083C-BB54-774A-B2B3-2CB030C31663}"/>
              </a:ext>
            </a:extLst>
          </p:cNvPr>
          <p:cNvSpPr/>
          <p:nvPr/>
        </p:nvSpPr>
        <p:spPr>
          <a:xfrm>
            <a:off x="7682255" y="376517"/>
            <a:ext cx="3635686" cy="1093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 وظائف الأسرة</a:t>
            </a:r>
            <a:endParaRPr lang="ar-OM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42CBE7C-0EFF-5447-B484-893506ADA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96" y="1594275"/>
            <a:ext cx="4656667" cy="2609464"/>
          </a:xfrm>
          <a:prstGeom prst="rect">
            <a:avLst/>
          </a:prstGeom>
        </p:spPr>
      </p:pic>
      <p:pic>
        <p:nvPicPr>
          <p:cNvPr id="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02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D147CA5-FB48-C847-822D-DEFA5C5DB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2" t="24764" r="11948" b="50000"/>
          <a:stretch/>
        </p:blipFill>
        <p:spPr>
          <a:xfrm>
            <a:off x="3000686" y="1590752"/>
            <a:ext cx="7246471" cy="17141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xmlns="" id="{ACB44973-2CCC-DD4A-82FB-0D8DDE0174BD}"/>
              </a:ext>
            </a:extLst>
          </p:cNvPr>
          <p:cNvSpPr/>
          <p:nvPr/>
        </p:nvSpPr>
        <p:spPr>
          <a:xfrm>
            <a:off x="9519521" y="94129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1F20C"/>
                </a:solidFill>
              </a:rPr>
              <a:t>نشاط إثرائي (٢)</a:t>
            </a:r>
            <a:endParaRPr lang="ar-OM" sz="2400" b="1" dirty="0">
              <a:solidFill>
                <a:srgbClr val="21F20C"/>
              </a:solidFill>
            </a:endParaRPr>
          </a:p>
        </p:txBody>
      </p:sp>
      <p:pic>
        <p:nvPicPr>
          <p:cNvPr id="5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059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DC1C93A-01BD-DD46-A096-FDFC7EDD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2" t="21574" r="9101" b="56096"/>
          <a:stretch/>
        </p:blipFill>
        <p:spPr>
          <a:xfrm>
            <a:off x="1461466" y="1543921"/>
            <a:ext cx="9269067" cy="17431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B6AC6A54-D501-C34E-9D9F-EFF4D85C9E8D}"/>
              </a:ext>
            </a:extLst>
          </p:cNvPr>
          <p:cNvSpPr/>
          <p:nvPr/>
        </p:nvSpPr>
        <p:spPr>
          <a:xfrm>
            <a:off x="1461466" y="1890059"/>
            <a:ext cx="8984907" cy="7255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3FBA0F1-F40D-5C46-9438-5DD70B13A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9" t="32916" r="12195" b="58932"/>
          <a:stretch/>
        </p:blipFill>
        <p:spPr>
          <a:xfrm>
            <a:off x="1025237" y="4044079"/>
            <a:ext cx="9857363" cy="725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38800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6330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لحدث الرئيسي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110</Words>
  <Application>Microsoft Office PowerPoint</Application>
  <PresentationFormat>مخصص</PresentationFormat>
  <Paragraphs>20</Paragraphs>
  <Slides>13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4" baseType="lpstr">
      <vt:lpstr>الحدث الرئيسي</vt:lpstr>
      <vt:lpstr>الأسرة في الإسلام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الأسرة في الإسلام</dc:title>
  <dc:creator>ابتهال الوهيبية</dc:creator>
  <cp:lastModifiedBy>Windows User</cp:lastModifiedBy>
  <cp:revision>9</cp:revision>
  <dcterms:created xsi:type="dcterms:W3CDTF">2022-04-16T07:13:37Z</dcterms:created>
  <dcterms:modified xsi:type="dcterms:W3CDTF">2022-08-22T09:03:00Z</dcterms:modified>
</cp:coreProperties>
</file>